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0693400" cy="7562850"/>
  <p:notesSz cx="10693400" cy="756285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8" d="100"/>
          <a:sy n="98" d="100"/>
        </p:scale>
        <p:origin x="1500" y="9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626E7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626E7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rgbClr val="626E7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406128" y="1043939"/>
            <a:ext cx="554735" cy="155448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064496" y="1025652"/>
            <a:ext cx="390143" cy="16763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12130" y="3557992"/>
            <a:ext cx="3069139" cy="4533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rgbClr val="626E7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89065" y="2558317"/>
            <a:ext cx="10115268" cy="39966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eoplehr.com/blog/2015/06/12/saas-vs-on-premise-hr-systems-pros-cons-hidden-costs/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10" Type="http://schemas.openxmlformats.org/officeDocument/2006/relationships/image" Target="../media/image18.jpg"/><Relationship Id="rId4" Type="http://schemas.openxmlformats.org/officeDocument/2006/relationships/image" Target="../media/image12.jpg"/><Relationship Id="rId9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3943" y="6471285"/>
            <a:ext cx="805815" cy="74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50"/>
              </a:lnSpc>
            </a:pPr>
            <a:r>
              <a:rPr sz="550" spc="20" dirty="0">
                <a:solidFill>
                  <a:srgbClr val="646D79"/>
                </a:solidFill>
                <a:latin typeface="Calibri"/>
                <a:cs typeface="Calibri"/>
              </a:rPr>
              <a:t>CCP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646D79"/>
                </a:solidFill>
                <a:latin typeface="Calibri"/>
                <a:cs typeface="Calibri"/>
              </a:rPr>
              <a:t>–</a:t>
            </a:r>
            <a:r>
              <a:rPr sz="550" spc="-10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20" dirty="0">
                <a:solidFill>
                  <a:srgbClr val="646D79"/>
                </a:solidFill>
                <a:latin typeface="Calibri"/>
                <a:cs typeface="Calibri"/>
              </a:rPr>
              <a:t>CLOUD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646D79"/>
                </a:solidFill>
                <a:latin typeface="Calibri"/>
                <a:cs typeface="Calibri"/>
              </a:rPr>
              <a:t>COMPUTING</a:t>
            </a:r>
            <a:endParaRPr sz="55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9050">
              <a:lnSpc>
                <a:spcPct val="100000"/>
              </a:lnSpc>
              <a:spcBef>
                <a:spcPts val="105"/>
              </a:spcBef>
            </a:pPr>
            <a:r>
              <a:rPr lang="en-US" spc="-10" dirty="0"/>
              <a:t>Cloud Computing</a:t>
            </a:r>
            <a:endParaRPr spc="5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F0E2432-5429-4712-BEC7-9573E2093013}"/>
              </a:ext>
            </a:extLst>
          </p:cNvPr>
          <p:cNvSpPr/>
          <p:nvPr/>
        </p:nvSpPr>
        <p:spPr>
          <a:xfrm>
            <a:off x="8851900" y="809625"/>
            <a:ext cx="16891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583935" y="2546604"/>
            <a:ext cx="2535936" cy="2142743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26894" y="4248668"/>
            <a:ext cx="2242809" cy="207194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3463" y="2348483"/>
            <a:ext cx="5047487" cy="337718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81990" y="5670239"/>
            <a:ext cx="774700" cy="2743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00" i="1" spc="10" dirty="0">
                <a:solidFill>
                  <a:srgbClr val="FF0000"/>
                </a:solidFill>
                <a:latin typeface="Calibri"/>
                <a:cs typeface="Calibri"/>
              </a:rPr>
              <a:t>Analogia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01243" y="6458585"/>
            <a:ext cx="831215" cy="100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50"/>
              </a:lnSpc>
            </a:pPr>
            <a:r>
              <a:rPr sz="550" spc="20" dirty="0">
                <a:solidFill>
                  <a:srgbClr val="646D79"/>
                </a:solidFill>
                <a:latin typeface="Calibri"/>
                <a:cs typeface="Calibri"/>
              </a:rPr>
              <a:t>CCP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646D79"/>
                </a:solidFill>
                <a:latin typeface="Calibri"/>
                <a:cs typeface="Calibri"/>
              </a:rPr>
              <a:t>–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20" dirty="0">
                <a:solidFill>
                  <a:srgbClr val="646D79"/>
                </a:solidFill>
                <a:latin typeface="Calibri"/>
                <a:cs typeface="Calibri"/>
              </a:rPr>
              <a:t>CLOUD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646D79"/>
                </a:solidFill>
                <a:latin typeface="Calibri"/>
                <a:cs typeface="Calibri"/>
              </a:rPr>
              <a:t>COMPUTING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86852" y="865172"/>
            <a:ext cx="3820160" cy="13093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200" i="1" spc="-5" dirty="0">
                <a:latin typeface="Calibri"/>
                <a:cs typeface="Calibri"/>
              </a:rPr>
              <a:t>Ambientes</a:t>
            </a:r>
            <a:r>
              <a:rPr sz="4200" i="1" spc="-20" dirty="0">
                <a:latin typeface="Calibri"/>
                <a:cs typeface="Calibri"/>
              </a:rPr>
              <a:t> </a:t>
            </a:r>
            <a:r>
              <a:rPr sz="4200" i="1" spc="-5" dirty="0">
                <a:latin typeface="Calibri"/>
                <a:cs typeface="Calibri"/>
              </a:rPr>
              <a:t>Cloud</a:t>
            </a:r>
            <a:endParaRPr sz="4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4200" b="1" i="1" spc="5" dirty="0">
                <a:latin typeface="Calibri"/>
                <a:cs typeface="Calibri"/>
              </a:rPr>
              <a:t>O</a:t>
            </a:r>
            <a:r>
              <a:rPr sz="4200" b="1" i="1" spc="-60" dirty="0">
                <a:latin typeface="Calibri"/>
                <a:cs typeface="Calibri"/>
              </a:rPr>
              <a:t> </a:t>
            </a:r>
            <a:r>
              <a:rPr sz="4200" b="1" i="1" spc="10" dirty="0">
                <a:latin typeface="Calibri"/>
                <a:cs typeface="Calibri"/>
              </a:rPr>
              <a:t>que</a:t>
            </a:r>
            <a:r>
              <a:rPr sz="4200" b="1" i="1" spc="-25" dirty="0">
                <a:latin typeface="Calibri"/>
                <a:cs typeface="Calibri"/>
              </a:rPr>
              <a:t> </a:t>
            </a:r>
            <a:r>
              <a:rPr sz="4200" b="1" i="1" spc="-5" dirty="0">
                <a:latin typeface="Calibri"/>
                <a:cs typeface="Calibri"/>
              </a:rPr>
              <a:t>Significa??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936F307F-C753-4449-9620-4EAF6D26545E}"/>
              </a:ext>
            </a:extLst>
          </p:cNvPr>
          <p:cNvSpPr/>
          <p:nvPr/>
        </p:nvSpPr>
        <p:spPr>
          <a:xfrm>
            <a:off x="8851900" y="809625"/>
            <a:ext cx="16891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96478" y="2509561"/>
            <a:ext cx="8756650" cy="34499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algn="ctr">
              <a:lnSpc>
                <a:spcPct val="100299"/>
              </a:lnSpc>
              <a:spcBef>
                <a:spcPts val="95"/>
              </a:spcBef>
            </a:pPr>
            <a:r>
              <a:rPr sz="2800" i="1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2800" i="1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10" dirty="0">
                <a:solidFill>
                  <a:srgbClr val="7E7E7E"/>
                </a:solidFill>
                <a:latin typeface="Calibri"/>
                <a:cs typeface="Calibri"/>
              </a:rPr>
              <a:t>computação</a:t>
            </a:r>
            <a:r>
              <a:rPr sz="2800" i="1" spc="6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5" dirty="0">
                <a:solidFill>
                  <a:srgbClr val="7E7E7E"/>
                </a:solidFill>
                <a:latin typeface="Calibri"/>
                <a:cs typeface="Calibri"/>
              </a:rPr>
              <a:t>em</a:t>
            </a:r>
            <a:r>
              <a:rPr sz="2800" i="1" spc="-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7E7E7E"/>
                </a:solidFill>
                <a:latin typeface="Calibri"/>
                <a:cs typeface="Calibri"/>
              </a:rPr>
              <a:t>nuvem</a:t>
            </a:r>
            <a:r>
              <a:rPr sz="2800" i="1" spc="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10" dirty="0">
                <a:solidFill>
                  <a:srgbClr val="7E7E7E"/>
                </a:solidFill>
                <a:latin typeface="Calibri"/>
                <a:cs typeface="Calibri"/>
              </a:rPr>
              <a:t>oferece</a:t>
            </a:r>
            <a:r>
              <a:rPr sz="2800" i="1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5" dirty="0">
                <a:solidFill>
                  <a:srgbClr val="7E7E7E"/>
                </a:solidFill>
                <a:latin typeface="Calibri"/>
                <a:cs typeface="Calibri"/>
              </a:rPr>
              <a:t>uma</a:t>
            </a:r>
            <a:r>
              <a:rPr sz="2800" i="1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10" dirty="0">
                <a:solidFill>
                  <a:srgbClr val="7E7E7E"/>
                </a:solidFill>
                <a:latin typeface="Calibri"/>
                <a:cs typeface="Calibri"/>
              </a:rPr>
              <a:t>forma</a:t>
            </a:r>
            <a:r>
              <a:rPr sz="2800" i="1" spc="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10" dirty="0">
                <a:solidFill>
                  <a:srgbClr val="7E7E7E"/>
                </a:solidFill>
                <a:latin typeface="Calibri"/>
                <a:cs typeface="Calibri"/>
              </a:rPr>
              <a:t>de</a:t>
            </a:r>
            <a:r>
              <a:rPr sz="2800" i="1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7E7E7E"/>
                </a:solidFill>
                <a:latin typeface="Calibri"/>
                <a:cs typeface="Calibri"/>
              </a:rPr>
              <a:t>acessar </a:t>
            </a:r>
            <a:r>
              <a:rPr sz="2800" i="1" dirty="0">
                <a:solidFill>
                  <a:srgbClr val="7E7E7E"/>
                </a:solidFill>
                <a:latin typeface="Calibri"/>
                <a:cs typeface="Calibri"/>
              </a:rPr>
              <a:t> servidores,</a:t>
            </a:r>
            <a:r>
              <a:rPr sz="2800" i="1" spc="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15" dirty="0">
                <a:solidFill>
                  <a:srgbClr val="7E7E7E"/>
                </a:solidFill>
                <a:latin typeface="Calibri"/>
                <a:cs typeface="Calibri"/>
              </a:rPr>
              <a:t>armazenamento,</a:t>
            </a:r>
            <a:r>
              <a:rPr sz="2800" i="1" spc="8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7E7E7E"/>
                </a:solidFill>
                <a:latin typeface="Calibri"/>
                <a:cs typeface="Calibri"/>
              </a:rPr>
              <a:t>bancos</a:t>
            </a:r>
            <a:r>
              <a:rPr sz="2800" i="1" spc="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10" dirty="0">
                <a:solidFill>
                  <a:srgbClr val="7E7E7E"/>
                </a:solidFill>
                <a:latin typeface="Calibri"/>
                <a:cs typeface="Calibri"/>
              </a:rPr>
              <a:t>de</a:t>
            </a:r>
            <a:r>
              <a:rPr sz="2800" i="1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7E7E7E"/>
                </a:solidFill>
                <a:latin typeface="Calibri"/>
                <a:cs typeface="Calibri"/>
              </a:rPr>
              <a:t>dados</a:t>
            </a:r>
            <a:r>
              <a:rPr sz="2800" i="1" spc="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2800" i="1" spc="-5" dirty="0">
                <a:solidFill>
                  <a:srgbClr val="7E7E7E"/>
                </a:solidFill>
                <a:latin typeface="Calibri"/>
                <a:cs typeface="Calibri"/>
              </a:rPr>
              <a:t> um</a:t>
            </a:r>
            <a:r>
              <a:rPr sz="2800" i="1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15" dirty="0">
                <a:solidFill>
                  <a:srgbClr val="7E7E7E"/>
                </a:solidFill>
                <a:latin typeface="Calibri"/>
                <a:cs typeface="Calibri"/>
              </a:rPr>
              <a:t>conjunto </a:t>
            </a:r>
            <a:r>
              <a:rPr sz="2800" i="1" spc="-6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7E7E7E"/>
                </a:solidFill>
                <a:latin typeface="Calibri"/>
                <a:cs typeface="Calibri"/>
              </a:rPr>
              <a:t>amplo</a:t>
            </a:r>
            <a:r>
              <a:rPr sz="2800" i="1" spc="-5" dirty="0">
                <a:solidFill>
                  <a:srgbClr val="7E7E7E"/>
                </a:solidFill>
                <a:latin typeface="Calibri"/>
                <a:cs typeface="Calibri"/>
              </a:rPr>
              <a:t> de</a:t>
            </a:r>
            <a:r>
              <a:rPr sz="2800" i="1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7E7E7E"/>
                </a:solidFill>
                <a:latin typeface="Calibri"/>
                <a:cs typeface="Calibri"/>
              </a:rPr>
              <a:t>serviços</a:t>
            </a:r>
            <a:r>
              <a:rPr sz="2800" i="1" spc="4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7E7E7E"/>
                </a:solidFill>
                <a:latin typeface="Calibri"/>
                <a:cs typeface="Calibri"/>
              </a:rPr>
              <a:t>de</a:t>
            </a:r>
            <a:r>
              <a:rPr sz="2800" i="1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7E7E7E"/>
                </a:solidFill>
                <a:latin typeface="Calibri"/>
                <a:cs typeface="Calibri"/>
              </a:rPr>
              <a:t>aplicativos</a:t>
            </a:r>
            <a:r>
              <a:rPr sz="2800" i="1" spc="4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7E7E7E"/>
                </a:solidFill>
                <a:latin typeface="Calibri"/>
                <a:cs typeface="Calibri"/>
              </a:rPr>
              <a:t>via</a:t>
            </a:r>
            <a:r>
              <a:rPr sz="2800" i="1" spc="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15" dirty="0">
                <a:solidFill>
                  <a:srgbClr val="7E7E7E"/>
                </a:solidFill>
                <a:latin typeface="Calibri"/>
                <a:cs typeface="Calibri"/>
              </a:rPr>
              <a:t>Internet.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750">
              <a:latin typeface="Calibri"/>
              <a:cs typeface="Calibri"/>
            </a:endParaRPr>
          </a:p>
          <a:p>
            <a:pPr marL="41275" marR="32384" indent="-1270" algn="ctr">
              <a:lnSpc>
                <a:spcPct val="100400"/>
              </a:lnSpc>
              <a:spcBef>
                <a:spcPts val="5"/>
              </a:spcBef>
            </a:pPr>
            <a:r>
              <a:rPr sz="2800" i="1" dirty="0">
                <a:solidFill>
                  <a:srgbClr val="7E7E7E"/>
                </a:solidFill>
                <a:latin typeface="Calibri"/>
                <a:cs typeface="Calibri"/>
              </a:rPr>
              <a:t>Um</a:t>
            </a:r>
            <a:r>
              <a:rPr sz="2800" i="1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7E7E7E"/>
                </a:solidFill>
                <a:latin typeface="Calibri"/>
                <a:cs typeface="Calibri"/>
              </a:rPr>
              <a:t>provedor</a:t>
            </a:r>
            <a:r>
              <a:rPr sz="2800" i="1" spc="3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7E7E7E"/>
                </a:solidFill>
                <a:latin typeface="Calibri"/>
                <a:cs typeface="Calibri"/>
              </a:rPr>
              <a:t>de</a:t>
            </a:r>
            <a:r>
              <a:rPr sz="2800" i="1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7E7E7E"/>
                </a:solidFill>
                <a:latin typeface="Calibri"/>
                <a:cs typeface="Calibri"/>
              </a:rPr>
              <a:t>serviços</a:t>
            </a:r>
            <a:r>
              <a:rPr sz="2800" i="1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5" dirty="0">
                <a:solidFill>
                  <a:srgbClr val="7E7E7E"/>
                </a:solidFill>
                <a:latin typeface="Calibri"/>
                <a:cs typeface="Calibri"/>
              </a:rPr>
              <a:t>em</a:t>
            </a:r>
            <a:r>
              <a:rPr sz="2800" i="1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7E7E7E"/>
                </a:solidFill>
                <a:latin typeface="Calibri"/>
                <a:cs typeface="Calibri"/>
              </a:rPr>
              <a:t>nuvem,</a:t>
            </a:r>
            <a:r>
              <a:rPr sz="2800" i="1" spc="4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7E7E7E"/>
                </a:solidFill>
                <a:latin typeface="Calibri"/>
                <a:cs typeface="Calibri"/>
              </a:rPr>
              <a:t>é</a:t>
            </a:r>
            <a:r>
              <a:rPr sz="2800" i="1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7E7E7E"/>
                </a:solidFill>
                <a:latin typeface="Calibri"/>
                <a:cs typeface="Calibri"/>
              </a:rPr>
              <a:t>proprietário</a:t>
            </a:r>
            <a:r>
              <a:rPr sz="2800" i="1" spc="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2800" i="1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20" dirty="0">
                <a:solidFill>
                  <a:srgbClr val="7E7E7E"/>
                </a:solidFill>
                <a:latin typeface="Calibri"/>
                <a:cs typeface="Calibri"/>
              </a:rPr>
              <a:t>faz</a:t>
            </a:r>
            <a:r>
              <a:rPr sz="2800" i="1" spc="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7E7E7E"/>
                </a:solidFill>
                <a:latin typeface="Calibri"/>
                <a:cs typeface="Calibri"/>
              </a:rPr>
              <a:t>a </a:t>
            </a:r>
            <a:r>
              <a:rPr sz="2800" i="1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10" dirty="0">
                <a:solidFill>
                  <a:srgbClr val="7E7E7E"/>
                </a:solidFill>
                <a:latin typeface="Calibri"/>
                <a:cs typeface="Calibri"/>
              </a:rPr>
              <a:t>manutenção</a:t>
            </a:r>
            <a:r>
              <a:rPr sz="2800" i="1" spc="6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7E7E7E"/>
                </a:solidFill>
                <a:latin typeface="Calibri"/>
                <a:cs typeface="Calibri"/>
              </a:rPr>
              <a:t>do</a:t>
            </a:r>
            <a:r>
              <a:rPr sz="2800" i="1" spc="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7E7E7E"/>
                </a:solidFill>
                <a:latin typeface="Calibri"/>
                <a:cs typeface="Calibri"/>
              </a:rPr>
              <a:t>hardware</a:t>
            </a:r>
            <a:r>
              <a:rPr sz="2800" i="1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10" dirty="0">
                <a:solidFill>
                  <a:srgbClr val="7E7E7E"/>
                </a:solidFill>
                <a:latin typeface="Calibri"/>
                <a:cs typeface="Calibri"/>
              </a:rPr>
              <a:t>conectado</a:t>
            </a:r>
            <a:r>
              <a:rPr sz="2800" i="1" spc="7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7E7E7E"/>
                </a:solidFill>
                <a:latin typeface="Calibri"/>
                <a:cs typeface="Calibri"/>
              </a:rPr>
              <a:t>à</a:t>
            </a:r>
            <a:r>
              <a:rPr sz="2800" i="1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7E7E7E"/>
                </a:solidFill>
                <a:latin typeface="Calibri"/>
                <a:cs typeface="Calibri"/>
              </a:rPr>
              <a:t>rede</a:t>
            </a:r>
            <a:r>
              <a:rPr sz="2800" i="1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7E7E7E"/>
                </a:solidFill>
                <a:latin typeface="Calibri"/>
                <a:cs typeface="Calibri"/>
              </a:rPr>
              <a:t>necessário</a:t>
            </a:r>
            <a:r>
              <a:rPr sz="2800" i="1" spc="4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7E7E7E"/>
                </a:solidFill>
                <a:latin typeface="Calibri"/>
                <a:cs typeface="Calibri"/>
              </a:rPr>
              <a:t>para </a:t>
            </a:r>
            <a:r>
              <a:rPr sz="2800" i="1" spc="-6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7E7E7E"/>
                </a:solidFill>
                <a:latin typeface="Calibri"/>
                <a:cs typeface="Calibri"/>
              </a:rPr>
              <a:t>esses</a:t>
            </a:r>
            <a:r>
              <a:rPr sz="2800" i="1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7E7E7E"/>
                </a:solidFill>
                <a:latin typeface="Calibri"/>
                <a:cs typeface="Calibri"/>
              </a:rPr>
              <a:t>serviços</a:t>
            </a:r>
            <a:r>
              <a:rPr sz="2800" i="1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7E7E7E"/>
                </a:solidFill>
                <a:latin typeface="Calibri"/>
                <a:cs typeface="Calibri"/>
              </a:rPr>
              <a:t>de</a:t>
            </a:r>
            <a:r>
              <a:rPr sz="2800" i="1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7E7E7E"/>
                </a:solidFill>
                <a:latin typeface="Calibri"/>
                <a:cs typeface="Calibri"/>
              </a:rPr>
              <a:t>aplicativos,</a:t>
            </a:r>
            <a:r>
              <a:rPr sz="2800" i="1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10" dirty="0">
                <a:solidFill>
                  <a:srgbClr val="7E7E7E"/>
                </a:solidFill>
                <a:latin typeface="Calibri"/>
                <a:cs typeface="Calibri"/>
              </a:rPr>
              <a:t>enquanto</a:t>
            </a:r>
            <a:r>
              <a:rPr sz="2800" i="1" spc="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7E7E7E"/>
                </a:solidFill>
                <a:latin typeface="Calibri"/>
                <a:cs typeface="Calibri"/>
              </a:rPr>
              <a:t>você</a:t>
            </a:r>
            <a:r>
              <a:rPr sz="2800" i="1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7E7E7E"/>
                </a:solidFill>
                <a:latin typeface="Calibri"/>
                <a:cs typeface="Calibri"/>
              </a:rPr>
              <a:t>provisiona</a:t>
            </a:r>
            <a:r>
              <a:rPr sz="2800" i="1" spc="3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7E7E7E"/>
                </a:solidFill>
                <a:latin typeface="Calibri"/>
                <a:cs typeface="Calibri"/>
              </a:rPr>
              <a:t>e </a:t>
            </a:r>
            <a:r>
              <a:rPr sz="2800" i="1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10" dirty="0">
                <a:solidFill>
                  <a:srgbClr val="7E7E7E"/>
                </a:solidFill>
                <a:latin typeface="Calibri"/>
                <a:cs typeface="Calibri"/>
              </a:rPr>
              <a:t>utiliza</a:t>
            </a:r>
            <a:r>
              <a:rPr sz="2800" i="1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7E7E7E"/>
                </a:solidFill>
                <a:latin typeface="Calibri"/>
                <a:cs typeface="Calibri"/>
              </a:rPr>
              <a:t>o que</a:t>
            </a:r>
            <a:r>
              <a:rPr sz="2800" i="1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7E7E7E"/>
                </a:solidFill>
                <a:latin typeface="Calibri"/>
                <a:cs typeface="Calibri"/>
              </a:rPr>
              <a:t>precisa </a:t>
            </a:r>
            <a:r>
              <a:rPr sz="2800" i="1" spc="5" dirty="0">
                <a:solidFill>
                  <a:srgbClr val="7E7E7E"/>
                </a:solidFill>
                <a:latin typeface="Calibri"/>
                <a:cs typeface="Calibri"/>
              </a:rPr>
              <a:t>por </a:t>
            </a:r>
            <a:r>
              <a:rPr sz="2800" i="1" dirty="0">
                <a:solidFill>
                  <a:srgbClr val="7E7E7E"/>
                </a:solidFill>
                <a:latin typeface="Calibri"/>
                <a:cs typeface="Calibri"/>
              </a:rPr>
              <a:t>meio </a:t>
            </a:r>
            <a:r>
              <a:rPr sz="2800" i="1" spc="-5" dirty="0">
                <a:solidFill>
                  <a:srgbClr val="7E7E7E"/>
                </a:solidFill>
                <a:latin typeface="Calibri"/>
                <a:cs typeface="Calibri"/>
              </a:rPr>
              <a:t>de</a:t>
            </a:r>
            <a:r>
              <a:rPr sz="2800" i="1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7E7E7E"/>
                </a:solidFill>
                <a:latin typeface="Calibri"/>
                <a:cs typeface="Calibri"/>
              </a:rPr>
              <a:t>um</a:t>
            </a:r>
            <a:r>
              <a:rPr sz="2800" i="1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7E7E7E"/>
                </a:solidFill>
                <a:latin typeface="Calibri"/>
                <a:cs typeface="Calibri"/>
              </a:rPr>
              <a:t>aplicativo</a:t>
            </a:r>
            <a:r>
              <a:rPr sz="2800" i="1" spc="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7E7E7E"/>
                </a:solidFill>
                <a:latin typeface="Calibri"/>
                <a:cs typeface="Calibri"/>
              </a:rPr>
              <a:t>web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1243" y="6458585"/>
            <a:ext cx="831215" cy="100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50"/>
              </a:lnSpc>
            </a:pPr>
            <a:r>
              <a:rPr sz="550" spc="20" dirty="0">
                <a:solidFill>
                  <a:srgbClr val="646D79"/>
                </a:solidFill>
                <a:latin typeface="Calibri"/>
                <a:cs typeface="Calibri"/>
              </a:rPr>
              <a:t>CCP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646D79"/>
                </a:solidFill>
                <a:latin typeface="Calibri"/>
                <a:cs typeface="Calibri"/>
              </a:rPr>
              <a:t>–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20" dirty="0">
                <a:solidFill>
                  <a:srgbClr val="646D79"/>
                </a:solidFill>
                <a:latin typeface="Calibri"/>
                <a:cs typeface="Calibri"/>
              </a:rPr>
              <a:t>CLOUD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646D79"/>
                </a:solidFill>
                <a:latin typeface="Calibri"/>
                <a:cs typeface="Calibri"/>
              </a:rPr>
              <a:t>COMPUTING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6852" y="865172"/>
            <a:ext cx="3916679" cy="13093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200" i="1" spc="-5" dirty="0">
                <a:latin typeface="Calibri"/>
                <a:cs typeface="Calibri"/>
              </a:rPr>
              <a:t>Ambientes</a:t>
            </a:r>
            <a:r>
              <a:rPr sz="4200" i="1" spc="-20" dirty="0">
                <a:latin typeface="Calibri"/>
                <a:cs typeface="Calibri"/>
              </a:rPr>
              <a:t> </a:t>
            </a:r>
            <a:r>
              <a:rPr sz="4200" i="1" spc="-5" dirty="0">
                <a:latin typeface="Calibri"/>
                <a:cs typeface="Calibri"/>
              </a:rPr>
              <a:t>Cloud</a:t>
            </a:r>
            <a:endParaRPr sz="4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4200" b="1" i="1" spc="5" dirty="0">
                <a:latin typeface="Calibri"/>
                <a:cs typeface="Calibri"/>
              </a:rPr>
              <a:t>Como</a:t>
            </a:r>
            <a:r>
              <a:rPr sz="4200" b="1" i="1" spc="-95" dirty="0">
                <a:latin typeface="Calibri"/>
                <a:cs typeface="Calibri"/>
              </a:rPr>
              <a:t> </a:t>
            </a:r>
            <a:r>
              <a:rPr sz="4200" b="1" i="1" dirty="0">
                <a:latin typeface="Calibri"/>
                <a:cs typeface="Calibri"/>
              </a:rPr>
              <a:t>Funciona??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3476ADB-0018-43F1-9719-285BF1AB047A}"/>
              </a:ext>
            </a:extLst>
          </p:cNvPr>
          <p:cNvSpPr/>
          <p:nvPr/>
        </p:nvSpPr>
        <p:spPr>
          <a:xfrm>
            <a:off x="8851900" y="809625"/>
            <a:ext cx="16891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852" y="865172"/>
            <a:ext cx="3750945" cy="13093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200" i="1" dirty="0">
                <a:latin typeface="Calibri"/>
                <a:cs typeface="Calibri"/>
              </a:rPr>
              <a:t>Cloud</a:t>
            </a:r>
            <a:r>
              <a:rPr sz="4200" i="1" spc="-60" dirty="0">
                <a:latin typeface="Calibri"/>
                <a:cs typeface="Calibri"/>
              </a:rPr>
              <a:t> </a:t>
            </a:r>
            <a:r>
              <a:rPr sz="4200" i="1" dirty="0">
                <a:latin typeface="Calibri"/>
                <a:cs typeface="Calibri"/>
              </a:rPr>
              <a:t>Computing</a:t>
            </a:r>
            <a:endParaRPr sz="4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4200" b="1" i="1" spc="-30" dirty="0">
                <a:latin typeface="Calibri"/>
                <a:cs typeface="Calibri"/>
              </a:rPr>
              <a:t>Vantagens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1243" y="6458585"/>
            <a:ext cx="831215" cy="100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50"/>
              </a:lnSpc>
            </a:pPr>
            <a:r>
              <a:rPr sz="550" spc="20" dirty="0">
                <a:solidFill>
                  <a:srgbClr val="646D79"/>
                </a:solidFill>
                <a:latin typeface="Calibri"/>
                <a:cs typeface="Calibri"/>
              </a:rPr>
              <a:t>CCP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646D79"/>
                </a:solidFill>
                <a:latin typeface="Calibri"/>
                <a:cs typeface="Calibri"/>
              </a:rPr>
              <a:t>–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20" dirty="0">
                <a:solidFill>
                  <a:srgbClr val="646D79"/>
                </a:solidFill>
                <a:latin typeface="Calibri"/>
                <a:cs typeface="Calibri"/>
              </a:rPr>
              <a:t>CLOUD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646D79"/>
                </a:solidFill>
                <a:latin typeface="Calibri"/>
                <a:cs typeface="Calibri"/>
              </a:rPr>
              <a:t>COMPUTING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7316" y="2338711"/>
            <a:ext cx="6114415" cy="3770629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413384" indent="-401320">
              <a:lnSpc>
                <a:spcPct val="100000"/>
              </a:lnSpc>
              <a:spcBef>
                <a:spcPts val="1495"/>
              </a:spcBef>
              <a:buClr>
                <a:srgbClr val="BF0000"/>
              </a:buClr>
              <a:buFont typeface="Wingdings"/>
              <a:buChar char=""/>
              <a:tabLst>
                <a:tab pos="413384" algn="l"/>
                <a:tab pos="414020" algn="l"/>
              </a:tabLst>
            </a:pPr>
            <a:r>
              <a:rPr sz="2350" i="1" spc="-10" dirty="0">
                <a:solidFill>
                  <a:srgbClr val="7E7E7E"/>
                </a:solidFill>
                <a:latin typeface="Calibri"/>
                <a:cs typeface="Calibri"/>
              </a:rPr>
              <a:t>Menor</a:t>
            </a:r>
            <a:r>
              <a:rPr sz="2350" i="1" spc="-3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20" dirty="0">
                <a:solidFill>
                  <a:srgbClr val="7E7E7E"/>
                </a:solidFill>
                <a:latin typeface="Calibri"/>
                <a:cs typeface="Calibri"/>
              </a:rPr>
              <a:t>Investimento</a:t>
            </a:r>
            <a:r>
              <a:rPr sz="2350" i="1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10" dirty="0">
                <a:solidFill>
                  <a:srgbClr val="7E7E7E"/>
                </a:solidFill>
                <a:latin typeface="Calibri"/>
                <a:cs typeface="Calibri"/>
              </a:rPr>
              <a:t>Inicial</a:t>
            </a:r>
            <a:endParaRPr sz="2350">
              <a:latin typeface="Calibri"/>
              <a:cs typeface="Calibri"/>
            </a:endParaRPr>
          </a:p>
          <a:p>
            <a:pPr marL="413384" indent="-401320">
              <a:lnSpc>
                <a:spcPct val="100000"/>
              </a:lnSpc>
              <a:spcBef>
                <a:spcPts val="1390"/>
              </a:spcBef>
              <a:buClr>
                <a:srgbClr val="BF0000"/>
              </a:buClr>
              <a:buFont typeface="Wingdings"/>
              <a:buChar char=""/>
              <a:tabLst>
                <a:tab pos="413384" algn="l"/>
                <a:tab pos="414020" algn="l"/>
              </a:tabLst>
            </a:pPr>
            <a:r>
              <a:rPr sz="2350" i="1" spc="-30" dirty="0">
                <a:solidFill>
                  <a:srgbClr val="7E7E7E"/>
                </a:solidFill>
                <a:latin typeface="Calibri"/>
                <a:cs typeface="Calibri"/>
              </a:rPr>
              <a:t>Troca</a:t>
            </a:r>
            <a:r>
              <a:rPr sz="2350" i="1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10" dirty="0">
                <a:solidFill>
                  <a:srgbClr val="7E7E7E"/>
                </a:solidFill>
                <a:latin typeface="Calibri"/>
                <a:cs typeface="Calibri"/>
              </a:rPr>
              <a:t>de</a:t>
            </a:r>
            <a:r>
              <a:rPr sz="2350" i="1" spc="-20" dirty="0">
                <a:solidFill>
                  <a:srgbClr val="7E7E7E"/>
                </a:solidFill>
                <a:latin typeface="Calibri"/>
                <a:cs typeface="Calibri"/>
              </a:rPr>
              <a:t> custo</a:t>
            </a:r>
            <a:r>
              <a:rPr sz="2350" i="1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15" dirty="0">
                <a:solidFill>
                  <a:srgbClr val="7E7E7E"/>
                </a:solidFill>
                <a:latin typeface="Calibri"/>
                <a:cs typeface="Calibri"/>
              </a:rPr>
              <a:t>fixo</a:t>
            </a:r>
            <a:r>
              <a:rPr sz="2350" i="1" spc="-3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5" dirty="0">
                <a:solidFill>
                  <a:srgbClr val="7E7E7E"/>
                </a:solidFill>
                <a:latin typeface="Calibri"/>
                <a:cs typeface="Calibri"/>
              </a:rPr>
              <a:t>por </a:t>
            </a:r>
            <a:r>
              <a:rPr sz="2350" i="1" spc="-20" dirty="0">
                <a:solidFill>
                  <a:srgbClr val="7E7E7E"/>
                </a:solidFill>
                <a:latin typeface="Calibri"/>
                <a:cs typeface="Calibri"/>
              </a:rPr>
              <a:t>custo</a:t>
            </a:r>
            <a:r>
              <a:rPr sz="2350" i="1" spc="-10" dirty="0">
                <a:solidFill>
                  <a:srgbClr val="7E7E7E"/>
                </a:solidFill>
                <a:latin typeface="Calibri"/>
                <a:cs typeface="Calibri"/>
              </a:rPr>
              <a:t> operacional</a:t>
            </a:r>
            <a:endParaRPr sz="2350">
              <a:latin typeface="Calibri"/>
              <a:cs typeface="Calibri"/>
            </a:endParaRPr>
          </a:p>
          <a:p>
            <a:pPr marL="413384" indent="-401320">
              <a:lnSpc>
                <a:spcPct val="100000"/>
              </a:lnSpc>
              <a:spcBef>
                <a:spcPts val="1390"/>
              </a:spcBef>
              <a:buClr>
                <a:srgbClr val="BF0000"/>
              </a:buClr>
              <a:buFont typeface="Wingdings"/>
              <a:buChar char=""/>
              <a:tabLst>
                <a:tab pos="413384" algn="l"/>
                <a:tab pos="414020" algn="l"/>
              </a:tabLst>
            </a:pPr>
            <a:r>
              <a:rPr sz="2350" i="1" spc="-20" dirty="0">
                <a:solidFill>
                  <a:srgbClr val="7E7E7E"/>
                </a:solidFill>
                <a:latin typeface="Calibri"/>
                <a:cs typeface="Calibri"/>
              </a:rPr>
              <a:t>Atualização</a:t>
            </a:r>
            <a:r>
              <a:rPr sz="2350" i="1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10" dirty="0">
                <a:solidFill>
                  <a:srgbClr val="7E7E7E"/>
                </a:solidFill>
                <a:latin typeface="Calibri"/>
                <a:cs typeface="Calibri"/>
              </a:rPr>
              <a:t>de hardware</a:t>
            </a:r>
            <a:r>
              <a:rPr sz="2350" i="1" spc="-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5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2350" i="1" spc="-10" dirty="0">
                <a:solidFill>
                  <a:srgbClr val="7E7E7E"/>
                </a:solidFill>
                <a:latin typeface="Calibri"/>
                <a:cs typeface="Calibri"/>
              </a:rPr>
              <a:t> software</a:t>
            </a:r>
            <a:r>
              <a:rPr sz="2350" i="1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25" dirty="0">
                <a:solidFill>
                  <a:srgbClr val="7E7E7E"/>
                </a:solidFill>
                <a:latin typeface="Calibri"/>
                <a:cs typeface="Calibri"/>
              </a:rPr>
              <a:t>constantes</a:t>
            </a:r>
            <a:endParaRPr sz="2350">
              <a:latin typeface="Calibri"/>
              <a:cs typeface="Calibri"/>
            </a:endParaRPr>
          </a:p>
          <a:p>
            <a:pPr marL="413384" indent="-401320">
              <a:lnSpc>
                <a:spcPct val="100000"/>
              </a:lnSpc>
              <a:spcBef>
                <a:spcPts val="1395"/>
              </a:spcBef>
              <a:buClr>
                <a:srgbClr val="BF0000"/>
              </a:buClr>
              <a:buFont typeface="Wingdings"/>
              <a:buChar char=""/>
              <a:tabLst>
                <a:tab pos="413384" algn="l"/>
                <a:tab pos="414020" algn="l"/>
              </a:tabLst>
            </a:pPr>
            <a:r>
              <a:rPr sz="2350" i="1" spc="-10" dirty="0">
                <a:solidFill>
                  <a:srgbClr val="7E7E7E"/>
                </a:solidFill>
                <a:latin typeface="Calibri"/>
                <a:cs typeface="Calibri"/>
              </a:rPr>
              <a:t>Controle</a:t>
            </a:r>
            <a:r>
              <a:rPr sz="2350" i="1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10" dirty="0">
                <a:solidFill>
                  <a:srgbClr val="7E7E7E"/>
                </a:solidFill>
                <a:latin typeface="Calibri"/>
                <a:cs typeface="Calibri"/>
              </a:rPr>
              <a:t>minucioso</a:t>
            </a:r>
            <a:r>
              <a:rPr sz="2350" i="1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15" dirty="0">
                <a:solidFill>
                  <a:srgbClr val="7E7E7E"/>
                </a:solidFill>
                <a:latin typeface="Calibri"/>
                <a:cs typeface="Calibri"/>
              </a:rPr>
              <a:t>do</a:t>
            </a:r>
            <a:r>
              <a:rPr sz="2350" i="1" spc="-3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20" dirty="0">
                <a:solidFill>
                  <a:srgbClr val="7E7E7E"/>
                </a:solidFill>
                <a:latin typeface="Calibri"/>
                <a:cs typeface="Calibri"/>
              </a:rPr>
              <a:t>custo</a:t>
            </a:r>
            <a:r>
              <a:rPr sz="2350" i="1" spc="-10" dirty="0">
                <a:solidFill>
                  <a:srgbClr val="7E7E7E"/>
                </a:solidFill>
                <a:latin typeface="Calibri"/>
                <a:cs typeface="Calibri"/>
              </a:rPr>
              <a:t> operacional</a:t>
            </a:r>
            <a:endParaRPr sz="2350">
              <a:latin typeface="Calibri"/>
              <a:cs typeface="Calibri"/>
            </a:endParaRPr>
          </a:p>
          <a:p>
            <a:pPr marL="413384" indent="-401320">
              <a:lnSpc>
                <a:spcPct val="100000"/>
              </a:lnSpc>
              <a:spcBef>
                <a:spcPts val="1390"/>
              </a:spcBef>
              <a:buClr>
                <a:srgbClr val="BF0000"/>
              </a:buClr>
              <a:buFont typeface="Wingdings"/>
              <a:buChar char=""/>
              <a:tabLst>
                <a:tab pos="413384" algn="l"/>
                <a:tab pos="414020" algn="l"/>
              </a:tabLst>
            </a:pPr>
            <a:r>
              <a:rPr sz="2350" i="1" spc="-15" dirty="0">
                <a:solidFill>
                  <a:srgbClr val="7E7E7E"/>
                </a:solidFill>
                <a:latin typeface="Calibri"/>
                <a:cs typeface="Calibri"/>
              </a:rPr>
              <a:t>Alta</a:t>
            </a:r>
            <a:r>
              <a:rPr sz="2350" i="1" spc="-10" dirty="0">
                <a:solidFill>
                  <a:srgbClr val="7E7E7E"/>
                </a:solidFill>
                <a:latin typeface="Calibri"/>
                <a:cs typeface="Calibri"/>
              </a:rPr>
              <a:t> disponibilidade</a:t>
            </a:r>
            <a:r>
              <a:rPr sz="2350" i="1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5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2350" i="1" spc="-15" dirty="0">
                <a:solidFill>
                  <a:srgbClr val="7E7E7E"/>
                </a:solidFill>
                <a:latin typeface="Calibri"/>
                <a:cs typeface="Calibri"/>
              </a:rPr>
              <a:t> ambientes</a:t>
            </a:r>
            <a:r>
              <a:rPr sz="2350" i="1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10" dirty="0">
                <a:solidFill>
                  <a:srgbClr val="7E7E7E"/>
                </a:solidFill>
                <a:latin typeface="Calibri"/>
                <a:cs typeface="Calibri"/>
              </a:rPr>
              <a:t>de</a:t>
            </a:r>
            <a:r>
              <a:rPr sz="2350" i="1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20" dirty="0">
                <a:solidFill>
                  <a:srgbClr val="7E7E7E"/>
                </a:solidFill>
                <a:latin typeface="Calibri"/>
                <a:cs typeface="Calibri"/>
              </a:rPr>
              <a:t>D.R</a:t>
            </a:r>
            <a:endParaRPr sz="2350">
              <a:latin typeface="Calibri"/>
              <a:cs typeface="Calibri"/>
            </a:endParaRPr>
          </a:p>
          <a:p>
            <a:pPr marL="413384" indent="-401320">
              <a:lnSpc>
                <a:spcPct val="100000"/>
              </a:lnSpc>
              <a:spcBef>
                <a:spcPts val="1395"/>
              </a:spcBef>
              <a:buClr>
                <a:srgbClr val="BF0000"/>
              </a:buClr>
              <a:buFont typeface="Wingdings"/>
              <a:buChar char=""/>
              <a:tabLst>
                <a:tab pos="413384" algn="l"/>
                <a:tab pos="414020" algn="l"/>
              </a:tabLst>
            </a:pPr>
            <a:r>
              <a:rPr sz="2350" i="1" spc="-10" dirty="0">
                <a:solidFill>
                  <a:srgbClr val="7E7E7E"/>
                </a:solidFill>
                <a:latin typeface="Calibri"/>
                <a:cs typeface="Calibri"/>
              </a:rPr>
              <a:t>Segurança</a:t>
            </a:r>
            <a:r>
              <a:rPr sz="2350" i="1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15" dirty="0">
                <a:solidFill>
                  <a:srgbClr val="7E7E7E"/>
                </a:solidFill>
                <a:latin typeface="Calibri"/>
                <a:cs typeface="Calibri"/>
              </a:rPr>
              <a:t>reforçada</a:t>
            </a:r>
            <a:r>
              <a:rPr sz="2350" i="1" spc="-4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5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2350" i="1" spc="-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10" dirty="0">
                <a:solidFill>
                  <a:srgbClr val="7E7E7E"/>
                </a:solidFill>
                <a:latin typeface="Calibri"/>
                <a:cs typeface="Calibri"/>
              </a:rPr>
              <a:t>conformidade</a:t>
            </a:r>
            <a:endParaRPr sz="2350">
              <a:latin typeface="Calibri"/>
              <a:cs typeface="Calibri"/>
            </a:endParaRPr>
          </a:p>
          <a:p>
            <a:pPr marL="413384" indent="-401320">
              <a:lnSpc>
                <a:spcPct val="100000"/>
              </a:lnSpc>
              <a:spcBef>
                <a:spcPts val="1390"/>
              </a:spcBef>
              <a:buClr>
                <a:srgbClr val="BF0000"/>
              </a:buClr>
              <a:buFont typeface="Wingdings"/>
              <a:buChar char=""/>
              <a:tabLst>
                <a:tab pos="413384" algn="l"/>
                <a:tab pos="414020" algn="l"/>
              </a:tabLst>
            </a:pPr>
            <a:r>
              <a:rPr sz="2350" i="1" spc="-25" dirty="0">
                <a:solidFill>
                  <a:srgbClr val="7E7E7E"/>
                </a:solidFill>
                <a:latin typeface="Calibri"/>
                <a:cs typeface="Calibri"/>
              </a:rPr>
              <a:t>Tecnologias </a:t>
            </a:r>
            <a:r>
              <a:rPr sz="2350" i="1" spc="-10" dirty="0">
                <a:solidFill>
                  <a:srgbClr val="7E7E7E"/>
                </a:solidFill>
                <a:latin typeface="Calibri"/>
                <a:cs typeface="Calibri"/>
              </a:rPr>
              <a:t>avançadas</a:t>
            </a:r>
            <a:r>
              <a:rPr sz="2350" i="1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1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2350" i="1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10" dirty="0">
                <a:solidFill>
                  <a:srgbClr val="7E7E7E"/>
                </a:solidFill>
                <a:latin typeface="Calibri"/>
                <a:cs typeface="Calibri"/>
              </a:rPr>
              <a:t>disposição</a:t>
            </a:r>
            <a:r>
              <a:rPr sz="2350" i="1" spc="-3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10" dirty="0">
                <a:solidFill>
                  <a:srgbClr val="7E7E7E"/>
                </a:solidFill>
                <a:latin typeface="Calibri"/>
                <a:cs typeface="Calibri"/>
              </a:rPr>
              <a:t>de</a:t>
            </a:r>
            <a:r>
              <a:rPr sz="2350" i="1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15" dirty="0">
                <a:solidFill>
                  <a:srgbClr val="7E7E7E"/>
                </a:solidFill>
                <a:latin typeface="Calibri"/>
                <a:cs typeface="Calibri"/>
              </a:rPr>
              <a:t>todos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C59C77A-14C8-40AD-81CE-6135B8ABD4AB}"/>
              </a:ext>
            </a:extLst>
          </p:cNvPr>
          <p:cNvSpPr/>
          <p:nvPr/>
        </p:nvSpPr>
        <p:spPr>
          <a:xfrm>
            <a:off x="8851900" y="809625"/>
            <a:ext cx="16891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852" y="865172"/>
            <a:ext cx="3750945" cy="13093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200" i="1" dirty="0">
                <a:latin typeface="Calibri"/>
                <a:cs typeface="Calibri"/>
              </a:rPr>
              <a:t>Cloud</a:t>
            </a:r>
            <a:r>
              <a:rPr sz="4200" i="1" spc="-60" dirty="0">
                <a:latin typeface="Calibri"/>
                <a:cs typeface="Calibri"/>
              </a:rPr>
              <a:t> </a:t>
            </a:r>
            <a:r>
              <a:rPr sz="4200" i="1" dirty="0">
                <a:latin typeface="Calibri"/>
                <a:cs typeface="Calibri"/>
              </a:rPr>
              <a:t>Computing</a:t>
            </a:r>
            <a:endParaRPr sz="4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4200" b="1" i="1" spc="-15" dirty="0">
                <a:latin typeface="Calibri"/>
                <a:cs typeface="Calibri"/>
              </a:rPr>
              <a:t>DESvantagens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1243" y="6458585"/>
            <a:ext cx="831215" cy="100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50"/>
              </a:lnSpc>
            </a:pPr>
            <a:r>
              <a:rPr sz="550" spc="20" dirty="0">
                <a:solidFill>
                  <a:srgbClr val="646D79"/>
                </a:solidFill>
                <a:latin typeface="Calibri"/>
                <a:cs typeface="Calibri"/>
              </a:rPr>
              <a:t>CCP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646D79"/>
                </a:solidFill>
                <a:latin typeface="Calibri"/>
                <a:cs typeface="Calibri"/>
              </a:rPr>
              <a:t>–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20" dirty="0">
                <a:solidFill>
                  <a:srgbClr val="646D79"/>
                </a:solidFill>
                <a:latin typeface="Calibri"/>
                <a:cs typeface="Calibri"/>
              </a:rPr>
              <a:t>CLOUD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646D79"/>
                </a:solidFill>
                <a:latin typeface="Calibri"/>
                <a:cs typeface="Calibri"/>
              </a:rPr>
              <a:t>COMPUTING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8966" y="2377019"/>
            <a:ext cx="9078595" cy="3769995"/>
          </a:xfrm>
          <a:prstGeom prst="rect">
            <a:avLst/>
          </a:prstGeom>
        </p:spPr>
        <p:txBody>
          <a:bodyPr vert="horz" wrap="square" lIns="0" tIns="189230" rIns="0" bIns="0" rtlCol="0">
            <a:spAutoFit/>
          </a:bodyPr>
          <a:lstStyle/>
          <a:p>
            <a:pPr marL="413384" indent="-401320">
              <a:lnSpc>
                <a:spcPct val="100000"/>
              </a:lnSpc>
              <a:spcBef>
                <a:spcPts val="1490"/>
              </a:spcBef>
              <a:buClr>
                <a:srgbClr val="BF0000"/>
              </a:buClr>
              <a:buFont typeface="Wingdings"/>
              <a:buChar char=""/>
              <a:tabLst>
                <a:tab pos="413384" algn="l"/>
                <a:tab pos="414020" algn="l"/>
              </a:tabLst>
            </a:pPr>
            <a:r>
              <a:rPr sz="2350" i="1" spc="-15" dirty="0">
                <a:solidFill>
                  <a:srgbClr val="7E7E7E"/>
                </a:solidFill>
                <a:latin typeface="Calibri"/>
                <a:cs typeface="Calibri"/>
              </a:rPr>
              <a:t>Necessita</a:t>
            </a:r>
            <a:r>
              <a:rPr sz="2350" i="1" spc="-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15" dirty="0">
                <a:solidFill>
                  <a:srgbClr val="7E7E7E"/>
                </a:solidFill>
                <a:latin typeface="Calibri"/>
                <a:cs typeface="Calibri"/>
              </a:rPr>
              <a:t>uma</a:t>
            </a:r>
            <a:r>
              <a:rPr sz="2350" i="1" spc="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10" dirty="0">
                <a:solidFill>
                  <a:srgbClr val="7E7E7E"/>
                </a:solidFill>
                <a:latin typeface="Calibri"/>
                <a:cs typeface="Calibri"/>
              </a:rPr>
              <a:t>maior</a:t>
            </a:r>
            <a:r>
              <a:rPr sz="2350" i="1" spc="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10" dirty="0">
                <a:solidFill>
                  <a:srgbClr val="7E7E7E"/>
                </a:solidFill>
                <a:latin typeface="Calibri"/>
                <a:cs typeface="Calibri"/>
              </a:rPr>
              <a:t>vigilância,</a:t>
            </a:r>
            <a:r>
              <a:rPr sz="2350" i="1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10" dirty="0">
                <a:solidFill>
                  <a:srgbClr val="7E7E7E"/>
                </a:solidFill>
                <a:latin typeface="Calibri"/>
                <a:cs typeface="Calibri"/>
              </a:rPr>
              <a:t>considerando</a:t>
            </a:r>
            <a:r>
              <a:rPr sz="2350" i="1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15" dirty="0">
                <a:solidFill>
                  <a:srgbClr val="7E7E7E"/>
                </a:solidFill>
                <a:latin typeface="Calibri"/>
                <a:cs typeface="Calibri"/>
              </a:rPr>
              <a:t>uma</a:t>
            </a:r>
            <a:r>
              <a:rPr sz="2350" i="1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15" dirty="0">
                <a:solidFill>
                  <a:srgbClr val="7E7E7E"/>
                </a:solidFill>
                <a:latin typeface="Calibri"/>
                <a:cs typeface="Calibri"/>
              </a:rPr>
              <a:t>exposição</a:t>
            </a:r>
            <a:r>
              <a:rPr sz="2350" i="1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40" dirty="0">
                <a:solidFill>
                  <a:srgbClr val="7E7E7E"/>
                </a:solidFill>
                <a:latin typeface="Calibri"/>
                <a:cs typeface="Calibri"/>
              </a:rPr>
              <a:t>maior.</a:t>
            </a:r>
            <a:endParaRPr sz="2350">
              <a:latin typeface="Calibri"/>
              <a:cs typeface="Calibri"/>
            </a:endParaRPr>
          </a:p>
          <a:p>
            <a:pPr marL="413384" marR="113030" indent="-401320">
              <a:lnSpc>
                <a:spcPts val="4210"/>
              </a:lnSpc>
              <a:spcBef>
                <a:spcPts val="375"/>
              </a:spcBef>
              <a:buClr>
                <a:srgbClr val="BF0000"/>
              </a:buClr>
              <a:buFont typeface="Wingdings"/>
              <a:buChar char=""/>
              <a:tabLst>
                <a:tab pos="413384" algn="l"/>
                <a:tab pos="414020" algn="l"/>
              </a:tabLst>
            </a:pPr>
            <a:r>
              <a:rPr sz="2350" i="1" spc="-5" dirty="0">
                <a:solidFill>
                  <a:srgbClr val="7E7E7E"/>
                </a:solidFill>
                <a:latin typeface="Calibri"/>
                <a:cs typeface="Calibri"/>
              </a:rPr>
              <a:t>Os</a:t>
            </a:r>
            <a:r>
              <a:rPr sz="2350" i="1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20" dirty="0">
                <a:solidFill>
                  <a:srgbClr val="7E7E7E"/>
                </a:solidFill>
                <a:latin typeface="Calibri"/>
                <a:cs typeface="Calibri"/>
              </a:rPr>
              <a:t>custos</a:t>
            </a:r>
            <a:r>
              <a:rPr sz="2350" i="1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15" dirty="0">
                <a:solidFill>
                  <a:srgbClr val="7E7E7E"/>
                </a:solidFill>
                <a:latin typeface="Calibri"/>
                <a:cs typeface="Calibri"/>
              </a:rPr>
              <a:t>podem</a:t>
            </a:r>
            <a:r>
              <a:rPr sz="2350" i="1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15" dirty="0">
                <a:solidFill>
                  <a:srgbClr val="7E7E7E"/>
                </a:solidFill>
                <a:latin typeface="Calibri"/>
                <a:cs typeface="Calibri"/>
              </a:rPr>
              <a:t>ser</a:t>
            </a:r>
            <a:r>
              <a:rPr sz="2350" i="1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20" dirty="0">
                <a:solidFill>
                  <a:srgbClr val="7E7E7E"/>
                </a:solidFill>
                <a:latin typeface="Calibri"/>
                <a:cs typeface="Calibri"/>
              </a:rPr>
              <a:t>alto</a:t>
            </a:r>
            <a:r>
              <a:rPr sz="2350" i="1" spc="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5" dirty="0">
                <a:solidFill>
                  <a:srgbClr val="7E7E7E"/>
                </a:solidFill>
                <a:latin typeface="Calibri"/>
                <a:cs typeface="Calibri"/>
              </a:rPr>
              <a:t>já</a:t>
            </a:r>
            <a:r>
              <a:rPr sz="2350" i="1" spc="-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5" dirty="0">
                <a:solidFill>
                  <a:srgbClr val="7E7E7E"/>
                </a:solidFill>
                <a:latin typeface="Calibri"/>
                <a:cs typeface="Calibri"/>
              </a:rPr>
              <a:t>que</a:t>
            </a:r>
            <a:r>
              <a:rPr sz="2350" i="1" spc="-3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5" dirty="0">
                <a:solidFill>
                  <a:srgbClr val="7E7E7E"/>
                </a:solidFill>
                <a:latin typeface="Calibri"/>
                <a:cs typeface="Calibri"/>
              </a:rPr>
              <a:t>uma</a:t>
            </a:r>
            <a:r>
              <a:rPr sz="2350" i="1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10" dirty="0">
                <a:solidFill>
                  <a:srgbClr val="7E7E7E"/>
                </a:solidFill>
                <a:latin typeface="Calibri"/>
                <a:cs typeface="Calibri"/>
              </a:rPr>
              <a:t>variedade</a:t>
            </a:r>
            <a:r>
              <a:rPr sz="2350" i="1" spc="-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10" dirty="0">
                <a:solidFill>
                  <a:srgbClr val="7E7E7E"/>
                </a:solidFill>
                <a:latin typeface="Calibri"/>
                <a:cs typeface="Calibri"/>
              </a:rPr>
              <a:t>de</a:t>
            </a:r>
            <a:r>
              <a:rPr sz="2350" i="1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10" dirty="0">
                <a:solidFill>
                  <a:srgbClr val="7E7E7E"/>
                </a:solidFill>
                <a:latin typeface="Calibri"/>
                <a:cs typeface="Calibri"/>
              </a:rPr>
              <a:t>serviços </a:t>
            </a:r>
            <a:r>
              <a:rPr sz="2350" i="1" spc="-5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2350" i="1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5" dirty="0">
                <a:solidFill>
                  <a:srgbClr val="7E7E7E"/>
                </a:solidFill>
                <a:latin typeface="Calibri"/>
                <a:cs typeface="Calibri"/>
              </a:rPr>
              <a:t>servidores </a:t>
            </a:r>
            <a:r>
              <a:rPr sz="2350" i="1" spc="-5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20" dirty="0">
                <a:solidFill>
                  <a:srgbClr val="7E7E7E"/>
                </a:solidFill>
                <a:latin typeface="Calibri"/>
                <a:cs typeface="Calibri"/>
              </a:rPr>
              <a:t>estão</a:t>
            </a:r>
            <a:r>
              <a:rPr sz="2350" i="1" spc="-10" dirty="0">
                <a:solidFill>
                  <a:srgbClr val="7E7E7E"/>
                </a:solidFill>
                <a:latin typeface="Calibri"/>
                <a:cs typeface="Calibri"/>
              </a:rPr>
              <a:t> a</a:t>
            </a:r>
            <a:r>
              <a:rPr sz="2350" i="1" spc="-3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5" dirty="0">
                <a:solidFill>
                  <a:srgbClr val="7E7E7E"/>
                </a:solidFill>
                <a:latin typeface="Calibri"/>
                <a:cs typeface="Calibri"/>
              </a:rPr>
              <a:t>sua</a:t>
            </a:r>
            <a:r>
              <a:rPr sz="2350" i="1" spc="-3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10" dirty="0">
                <a:solidFill>
                  <a:srgbClr val="7E7E7E"/>
                </a:solidFill>
                <a:latin typeface="Calibri"/>
                <a:cs typeface="Calibri"/>
              </a:rPr>
              <a:t>disposição.</a:t>
            </a:r>
            <a:endParaRPr sz="2350">
              <a:latin typeface="Calibri"/>
              <a:cs typeface="Calibri"/>
            </a:endParaRPr>
          </a:p>
          <a:p>
            <a:pPr marL="413384" marR="173990" indent="-401320">
              <a:lnSpc>
                <a:spcPts val="4210"/>
              </a:lnSpc>
              <a:spcBef>
                <a:spcPts val="5"/>
              </a:spcBef>
              <a:buClr>
                <a:srgbClr val="BF0000"/>
              </a:buClr>
              <a:buFont typeface="Wingdings"/>
              <a:buChar char=""/>
              <a:tabLst>
                <a:tab pos="413384" algn="l"/>
                <a:tab pos="414020" algn="l"/>
              </a:tabLst>
            </a:pPr>
            <a:r>
              <a:rPr sz="2350" i="1" spc="-10" dirty="0">
                <a:solidFill>
                  <a:srgbClr val="7E7E7E"/>
                </a:solidFill>
                <a:latin typeface="Calibri"/>
                <a:cs typeface="Calibri"/>
              </a:rPr>
              <a:t>Necessário</a:t>
            </a:r>
            <a:r>
              <a:rPr sz="2350" i="1" spc="-5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5" dirty="0">
                <a:solidFill>
                  <a:srgbClr val="7E7E7E"/>
                </a:solidFill>
                <a:latin typeface="Calibri"/>
                <a:cs typeface="Calibri"/>
              </a:rPr>
              <a:t>um</a:t>
            </a:r>
            <a:r>
              <a:rPr sz="2350" i="1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15" dirty="0">
                <a:solidFill>
                  <a:srgbClr val="7E7E7E"/>
                </a:solidFill>
                <a:latin typeface="Calibri"/>
                <a:cs typeface="Calibri"/>
              </a:rPr>
              <a:t>conhecimento</a:t>
            </a:r>
            <a:r>
              <a:rPr sz="2350" i="1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10" dirty="0">
                <a:solidFill>
                  <a:srgbClr val="7E7E7E"/>
                </a:solidFill>
                <a:latin typeface="Calibri"/>
                <a:cs typeface="Calibri"/>
              </a:rPr>
              <a:t>mínimo</a:t>
            </a:r>
            <a:r>
              <a:rPr sz="2350" i="1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10" dirty="0">
                <a:solidFill>
                  <a:srgbClr val="7E7E7E"/>
                </a:solidFill>
                <a:latin typeface="Calibri"/>
                <a:cs typeface="Calibri"/>
              </a:rPr>
              <a:t>para</a:t>
            </a:r>
            <a:r>
              <a:rPr sz="2350" i="1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15" dirty="0">
                <a:solidFill>
                  <a:srgbClr val="7E7E7E"/>
                </a:solidFill>
                <a:latin typeface="Calibri"/>
                <a:cs typeface="Calibri"/>
              </a:rPr>
              <a:t>um</a:t>
            </a:r>
            <a:r>
              <a:rPr sz="2350" i="1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5" dirty="0">
                <a:solidFill>
                  <a:srgbClr val="7E7E7E"/>
                </a:solidFill>
                <a:latin typeface="Calibri"/>
                <a:cs typeface="Calibri"/>
              </a:rPr>
              <a:t>melhor</a:t>
            </a:r>
            <a:r>
              <a:rPr sz="2350" i="1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15" dirty="0">
                <a:solidFill>
                  <a:srgbClr val="7E7E7E"/>
                </a:solidFill>
                <a:latin typeface="Calibri"/>
                <a:cs typeface="Calibri"/>
              </a:rPr>
              <a:t>aproveitamento </a:t>
            </a:r>
            <a:r>
              <a:rPr sz="2350" i="1" spc="-5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15" dirty="0">
                <a:solidFill>
                  <a:srgbClr val="7E7E7E"/>
                </a:solidFill>
                <a:latin typeface="Calibri"/>
                <a:cs typeface="Calibri"/>
              </a:rPr>
              <a:t>da</a:t>
            </a:r>
            <a:r>
              <a:rPr sz="2350" i="1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15" dirty="0">
                <a:solidFill>
                  <a:srgbClr val="7E7E7E"/>
                </a:solidFill>
                <a:latin typeface="Calibri"/>
                <a:cs typeface="Calibri"/>
              </a:rPr>
              <a:t>plataforma</a:t>
            </a:r>
            <a:r>
              <a:rPr sz="2350" i="1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5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2350" i="1" spc="-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15" dirty="0">
                <a:solidFill>
                  <a:srgbClr val="7E7E7E"/>
                </a:solidFill>
                <a:latin typeface="Calibri"/>
                <a:cs typeface="Calibri"/>
              </a:rPr>
              <a:t>controle</a:t>
            </a:r>
            <a:r>
              <a:rPr sz="2350" i="1" spc="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10" dirty="0">
                <a:solidFill>
                  <a:srgbClr val="7E7E7E"/>
                </a:solidFill>
                <a:latin typeface="Calibri"/>
                <a:cs typeface="Calibri"/>
              </a:rPr>
              <a:t>de</a:t>
            </a:r>
            <a:r>
              <a:rPr sz="2350" i="1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20" dirty="0">
                <a:solidFill>
                  <a:srgbClr val="7E7E7E"/>
                </a:solidFill>
                <a:latin typeface="Calibri"/>
                <a:cs typeface="Calibri"/>
              </a:rPr>
              <a:t>custos</a:t>
            </a:r>
            <a:endParaRPr sz="2350">
              <a:latin typeface="Calibri"/>
              <a:cs typeface="Calibri"/>
            </a:endParaRPr>
          </a:p>
          <a:p>
            <a:pPr marL="413384" marR="5080" indent="-401320">
              <a:lnSpc>
                <a:spcPts val="4210"/>
              </a:lnSpc>
              <a:buClr>
                <a:srgbClr val="BF0000"/>
              </a:buClr>
              <a:buFont typeface="Wingdings"/>
              <a:buChar char=""/>
              <a:tabLst>
                <a:tab pos="413384" algn="l"/>
                <a:tab pos="414020" algn="l"/>
              </a:tabLst>
            </a:pPr>
            <a:r>
              <a:rPr sz="2350" i="1" spc="-5" dirty="0">
                <a:solidFill>
                  <a:srgbClr val="7E7E7E"/>
                </a:solidFill>
                <a:latin typeface="Calibri"/>
                <a:cs typeface="Calibri"/>
              </a:rPr>
              <a:t>Migrar</a:t>
            </a:r>
            <a:r>
              <a:rPr sz="2350" i="1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10" dirty="0">
                <a:solidFill>
                  <a:srgbClr val="7E7E7E"/>
                </a:solidFill>
                <a:latin typeface="Calibri"/>
                <a:cs typeface="Calibri"/>
              </a:rPr>
              <a:t>de </a:t>
            </a:r>
            <a:r>
              <a:rPr sz="2350" i="1" spc="-15" dirty="0">
                <a:solidFill>
                  <a:srgbClr val="7E7E7E"/>
                </a:solidFill>
                <a:latin typeface="Calibri"/>
                <a:cs typeface="Calibri"/>
              </a:rPr>
              <a:t>um</a:t>
            </a:r>
            <a:r>
              <a:rPr sz="2350" i="1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10" dirty="0">
                <a:solidFill>
                  <a:srgbClr val="7E7E7E"/>
                </a:solidFill>
                <a:latin typeface="Calibri"/>
                <a:cs typeface="Calibri"/>
              </a:rPr>
              <a:t>player</a:t>
            </a:r>
            <a:r>
              <a:rPr sz="2350" i="1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10" dirty="0">
                <a:solidFill>
                  <a:srgbClr val="7E7E7E"/>
                </a:solidFill>
                <a:latin typeface="Calibri"/>
                <a:cs typeface="Calibri"/>
              </a:rPr>
              <a:t>de</a:t>
            </a:r>
            <a:r>
              <a:rPr sz="2350" i="1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10" dirty="0">
                <a:solidFill>
                  <a:srgbClr val="7E7E7E"/>
                </a:solidFill>
                <a:latin typeface="Calibri"/>
                <a:cs typeface="Calibri"/>
              </a:rPr>
              <a:t>nuvem</a:t>
            </a:r>
            <a:r>
              <a:rPr sz="2350" i="1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10" dirty="0">
                <a:solidFill>
                  <a:srgbClr val="7E7E7E"/>
                </a:solidFill>
                <a:latin typeface="Calibri"/>
                <a:cs typeface="Calibri"/>
              </a:rPr>
              <a:t>para</a:t>
            </a:r>
            <a:r>
              <a:rPr sz="2350" i="1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10" dirty="0">
                <a:solidFill>
                  <a:srgbClr val="7E7E7E"/>
                </a:solidFill>
                <a:latin typeface="Calibri"/>
                <a:cs typeface="Calibri"/>
              </a:rPr>
              <a:t>outro</a:t>
            </a:r>
            <a:r>
              <a:rPr sz="2350" i="1" spc="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10" dirty="0">
                <a:solidFill>
                  <a:srgbClr val="7E7E7E"/>
                </a:solidFill>
                <a:latin typeface="Calibri"/>
                <a:cs typeface="Calibri"/>
              </a:rPr>
              <a:t>ainda</a:t>
            </a:r>
            <a:r>
              <a:rPr sz="2350" i="1" spc="-3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5" dirty="0">
                <a:solidFill>
                  <a:srgbClr val="7E7E7E"/>
                </a:solidFill>
                <a:latin typeface="Calibri"/>
                <a:cs typeface="Calibri"/>
              </a:rPr>
              <a:t>é</a:t>
            </a:r>
            <a:r>
              <a:rPr sz="2350" i="1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30" dirty="0">
                <a:solidFill>
                  <a:srgbClr val="7E7E7E"/>
                </a:solidFill>
                <a:latin typeface="Calibri"/>
                <a:cs typeface="Calibri"/>
              </a:rPr>
              <a:t>complexo,</a:t>
            </a:r>
            <a:r>
              <a:rPr sz="2350" i="1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10" dirty="0">
                <a:solidFill>
                  <a:srgbClr val="7E7E7E"/>
                </a:solidFill>
                <a:latin typeface="Calibri"/>
                <a:cs typeface="Calibri"/>
              </a:rPr>
              <a:t>trabalhoso </a:t>
            </a:r>
            <a:r>
              <a:rPr sz="2350" i="1" spc="-5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5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2350" i="1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10" dirty="0">
                <a:solidFill>
                  <a:srgbClr val="7E7E7E"/>
                </a:solidFill>
                <a:latin typeface="Calibri"/>
                <a:cs typeface="Calibri"/>
              </a:rPr>
              <a:t>algumas</a:t>
            </a:r>
            <a:r>
              <a:rPr sz="2350" i="1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20" dirty="0">
                <a:solidFill>
                  <a:srgbClr val="7E7E7E"/>
                </a:solidFill>
                <a:latin typeface="Calibri"/>
                <a:cs typeface="Calibri"/>
              </a:rPr>
              <a:t>vezes</a:t>
            </a:r>
            <a:r>
              <a:rPr sz="2350" i="1" spc="-4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350" i="1" spc="-10" dirty="0">
                <a:solidFill>
                  <a:srgbClr val="7E7E7E"/>
                </a:solidFill>
                <a:latin typeface="Calibri"/>
                <a:cs typeface="Calibri"/>
              </a:rPr>
              <a:t>ineficiente.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7DB999F-93D8-4A95-92B9-8FFB7281A71F}"/>
              </a:ext>
            </a:extLst>
          </p:cNvPr>
          <p:cNvSpPr/>
          <p:nvPr/>
        </p:nvSpPr>
        <p:spPr>
          <a:xfrm>
            <a:off x="8851900" y="809625"/>
            <a:ext cx="16891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43" y="6439916"/>
            <a:ext cx="831215" cy="1155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50" spc="20" dirty="0">
                <a:solidFill>
                  <a:srgbClr val="646D79"/>
                </a:solidFill>
                <a:latin typeface="Calibri"/>
                <a:cs typeface="Calibri"/>
              </a:rPr>
              <a:t>CCP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646D79"/>
                </a:solidFill>
                <a:latin typeface="Calibri"/>
                <a:cs typeface="Calibri"/>
              </a:rPr>
              <a:t>–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20" dirty="0">
                <a:solidFill>
                  <a:srgbClr val="646D79"/>
                </a:solidFill>
                <a:latin typeface="Calibri"/>
                <a:cs typeface="Calibri"/>
              </a:rPr>
              <a:t>CLOUD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646D79"/>
                </a:solidFill>
                <a:latin typeface="Calibri"/>
                <a:cs typeface="Calibri"/>
              </a:rPr>
              <a:t>COMPUTING</a:t>
            </a:r>
            <a:endParaRPr sz="55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13788" y="1753943"/>
            <a:ext cx="7045451" cy="4748422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86852" y="865172"/>
            <a:ext cx="7321550" cy="6673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200" i="1" dirty="0">
                <a:latin typeface="Calibri"/>
                <a:cs typeface="Calibri"/>
              </a:rPr>
              <a:t>Cloud</a:t>
            </a:r>
            <a:r>
              <a:rPr sz="4200" i="1" spc="-10" dirty="0">
                <a:latin typeface="Calibri"/>
                <a:cs typeface="Calibri"/>
              </a:rPr>
              <a:t> </a:t>
            </a:r>
            <a:r>
              <a:rPr sz="4200" i="1" dirty="0">
                <a:latin typeface="Calibri"/>
                <a:cs typeface="Calibri"/>
              </a:rPr>
              <a:t>Computing</a:t>
            </a:r>
            <a:r>
              <a:rPr sz="4200" i="1" spc="-10" dirty="0">
                <a:latin typeface="Calibri"/>
                <a:cs typeface="Calibri"/>
              </a:rPr>
              <a:t> vs</a:t>
            </a:r>
            <a:r>
              <a:rPr sz="4200" i="1" spc="-30" dirty="0">
                <a:latin typeface="Calibri"/>
                <a:cs typeface="Calibri"/>
              </a:rPr>
              <a:t> </a:t>
            </a:r>
            <a:r>
              <a:rPr sz="4200" i="1" spc="15" dirty="0">
                <a:latin typeface="Calibri"/>
                <a:cs typeface="Calibri"/>
              </a:rPr>
              <a:t>On</a:t>
            </a:r>
            <a:r>
              <a:rPr sz="4200" i="1" spc="-10" dirty="0">
                <a:latin typeface="Calibri"/>
                <a:cs typeface="Calibri"/>
              </a:rPr>
              <a:t> </a:t>
            </a:r>
            <a:r>
              <a:rPr sz="4200" i="1" dirty="0">
                <a:latin typeface="Calibri"/>
                <a:cs typeface="Calibri"/>
              </a:rPr>
              <a:t>Premisses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53832" y="6538980"/>
            <a:ext cx="7286625" cy="221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50" spc="10" dirty="0">
                <a:solidFill>
                  <a:srgbClr val="7E7E7E"/>
                </a:solidFill>
                <a:latin typeface="Calibri"/>
                <a:cs typeface="Calibri"/>
              </a:rPr>
              <a:t>Fonte:</a:t>
            </a:r>
            <a:r>
              <a:rPr sz="1250" spc="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1250" u="sng" spc="1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Calibri"/>
                <a:cs typeface="Calibri"/>
              </a:rPr>
              <a:t>https://</a:t>
            </a:r>
            <a:r>
              <a:rPr sz="1250" u="sng" spc="10" dirty="0">
                <a:solidFill>
                  <a:srgbClr val="7E7E7E"/>
                </a:solidFill>
                <a:uFill>
                  <a:solidFill>
                    <a:srgbClr val="7E7E7E"/>
                  </a:solidFill>
                </a:uFill>
                <a:latin typeface="Calibri"/>
                <a:cs typeface="Calibri"/>
                <a:hlinkClick r:id="rId3"/>
              </a:rPr>
              <a:t>www.peoplehr.com/blog/2015/06/12/saas-vs-on-premise-hr-systems-pros-cons-hidden-costs/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323A7D0-0523-43C8-9CA5-F5B14222AAF7}"/>
              </a:ext>
            </a:extLst>
          </p:cNvPr>
          <p:cNvSpPr/>
          <p:nvPr/>
        </p:nvSpPr>
        <p:spPr>
          <a:xfrm>
            <a:off x="8851900" y="809625"/>
            <a:ext cx="16891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23" y="780796"/>
            <a:ext cx="9336405" cy="6007100"/>
            <a:chOff x="1523" y="780796"/>
            <a:chExt cx="9336405" cy="60071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23" y="2596896"/>
              <a:ext cx="9336024" cy="41910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61859" y="4451096"/>
              <a:ext cx="481583" cy="419100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531607" y="2609596"/>
              <a:ext cx="1588008" cy="139700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15128" y="1441196"/>
              <a:ext cx="2561843" cy="2260600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23" y="780796"/>
              <a:ext cx="6106668" cy="1714500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085874" y="4196699"/>
            <a:ext cx="2274570" cy="6673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200" b="1" i="1" u="heavy" spc="-5" dirty="0">
                <a:uFill>
                  <a:solidFill>
                    <a:srgbClr val="626E72"/>
                  </a:solidFill>
                </a:uFill>
                <a:latin typeface="Calibri"/>
                <a:cs typeface="Calibri"/>
              </a:rPr>
              <a:t>Benefícios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1243" y="6458585"/>
            <a:ext cx="831215" cy="100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50"/>
              </a:lnSpc>
            </a:pPr>
            <a:r>
              <a:rPr sz="550" spc="20" dirty="0">
                <a:solidFill>
                  <a:srgbClr val="646D79"/>
                </a:solidFill>
                <a:latin typeface="Calibri"/>
                <a:cs typeface="Calibri"/>
              </a:rPr>
              <a:t>CCP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646D79"/>
                </a:solidFill>
                <a:latin typeface="Calibri"/>
                <a:cs typeface="Calibri"/>
              </a:rPr>
              <a:t>–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20" dirty="0">
                <a:solidFill>
                  <a:srgbClr val="646D79"/>
                </a:solidFill>
                <a:latin typeface="Calibri"/>
                <a:cs typeface="Calibri"/>
              </a:rPr>
              <a:t>CLOUD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646D79"/>
                </a:solidFill>
                <a:latin typeface="Calibri"/>
                <a:cs typeface="Calibri"/>
              </a:rPr>
              <a:t>COMPUTING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37A069D-202A-4597-AC8D-D1071DD0CEBF}"/>
              </a:ext>
            </a:extLst>
          </p:cNvPr>
          <p:cNvSpPr/>
          <p:nvPr/>
        </p:nvSpPr>
        <p:spPr>
          <a:xfrm>
            <a:off x="8851900" y="809625"/>
            <a:ext cx="16891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852" y="865172"/>
            <a:ext cx="4542790" cy="13093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200" i="1" dirty="0">
                <a:latin typeface="Calibri"/>
                <a:cs typeface="Calibri"/>
              </a:rPr>
              <a:t>Cloud</a:t>
            </a:r>
            <a:r>
              <a:rPr sz="4200" i="1" spc="-20" dirty="0">
                <a:latin typeface="Calibri"/>
                <a:cs typeface="Calibri"/>
              </a:rPr>
              <a:t> </a:t>
            </a:r>
            <a:r>
              <a:rPr sz="4200" i="1" dirty="0">
                <a:latin typeface="Calibri"/>
                <a:cs typeface="Calibri"/>
              </a:rPr>
              <a:t>Computing</a:t>
            </a:r>
            <a:r>
              <a:rPr sz="4200" i="1" spc="-20" dirty="0">
                <a:latin typeface="Calibri"/>
                <a:cs typeface="Calibri"/>
              </a:rPr>
              <a:t> </a:t>
            </a:r>
            <a:r>
              <a:rPr sz="4200" i="1" spc="5" dirty="0">
                <a:latin typeface="Calibri"/>
                <a:cs typeface="Calibri"/>
              </a:rPr>
              <a:t>–</a:t>
            </a:r>
            <a:endParaRPr sz="4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4200" b="1" i="1" dirty="0">
                <a:latin typeface="Calibri"/>
                <a:cs typeface="Calibri"/>
              </a:rPr>
              <a:t>Principais</a:t>
            </a:r>
            <a:r>
              <a:rPr sz="4200" b="1" i="1" spc="-5" dirty="0">
                <a:latin typeface="Calibri"/>
                <a:cs typeface="Calibri"/>
              </a:rPr>
              <a:t> Benefícios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2597" y="2509561"/>
            <a:ext cx="8566150" cy="8820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94005">
              <a:lnSpc>
                <a:spcPct val="100299"/>
              </a:lnSpc>
              <a:spcBef>
                <a:spcPts val="95"/>
              </a:spcBef>
            </a:pPr>
            <a:r>
              <a:rPr sz="2800" i="1" spc="-20" dirty="0">
                <a:solidFill>
                  <a:srgbClr val="7E7E7E"/>
                </a:solidFill>
                <a:latin typeface="Calibri"/>
                <a:cs typeface="Calibri"/>
              </a:rPr>
              <a:t>Vários</a:t>
            </a:r>
            <a:r>
              <a:rPr sz="2800" i="1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7E7E7E"/>
                </a:solidFill>
                <a:latin typeface="Calibri"/>
                <a:cs typeface="Calibri"/>
              </a:rPr>
              <a:t>benefícios</a:t>
            </a:r>
            <a:r>
              <a:rPr sz="2800" i="1" spc="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7E7E7E"/>
                </a:solidFill>
                <a:latin typeface="Calibri"/>
                <a:cs typeface="Calibri"/>
              </a:rPr>
              <a:t>podem</a:t>
            </a:r>
            <a:r>
              <a:rPr sz="2800" i="1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7E7E7E"/>
                </a:solidFill>
                <a:latin typeface="Calibri"/>
                <a:cs typeface="Calibri"/>
              </a:rPr>
              <a:t>ser</a:t>
            </a:r>
            <a:r>
              <a:rPr sz="2800" i="1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7E7E7E"/>
                </a:solidFill>
                <a:latin typeface="Calibri"/>
                <a:cs typeface="Calibri"/>
              </a:rPr>
              <a:t>observados</a:t>
            </a:r>
            <a:r>
              <a:rPr sz="2800" i="1" spc="7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7E7E7E"/>
                </a:solidFill>
                <a:latin typeface="Calibri"/>
                <a:cs typeface="Calibri"/>
              </a:rPr>
              <a:t>relacionados</a:t>
            </a:r>
            <a:r>
              <a:rPr sz="2800" i="1" spc="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7E7E7E"/>
                </a:solidFill>
                <a:latin typeface="Calibri"/>
                <a:cs typeface="Calibri"/>
              </a:rPr>
              <a:t>a </a:t>
            </a:r>
            <a:r>
              <a:rPr sz="2800" i="1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7E7E7E"/>
                </a:solidFill>
                <a:latin typeface="Calibri"/>
                <a:cs typeface="Calibri"/>
              </a:rPr>
              <a:t>Computação</a:t>
            </a:r>
            <a:r>
              <a:rPr sz="2800" i="1" spc="3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5" dirty="0">
                <a:solidFill>
                  <a:srgbClr val="7E7E7E"/>
                </a:solidFill>
                <a:latin typeface="Calibri"/>
                <a:cs typeface="Calibri"/>
              </a:rPr>
              <a:t>em</a:t>
            </a:r>
            <a:r>
              <a:rPr sz="2800" i="1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5" dirty="0">
                <a:solidFill>
                  <a:srgbClr val="7E7E7E"/>
                </a:solidFill>
                <a:latin typeface="Calibri"/>
                <a:cs typeface="Calibri"/>
              </a:rPr>
              <a:t>Nuvem,</a:t>
            </a:r>
            <a:r>
              <a:rPr sz="2800" i="1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2800" i="1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7E7E7E"/>
                </a:solidFill>
                <a:latin typeface="Calibri"/>
                <a:cs typeface="Calibri"/>
              </a:rPr>
              <a:t>seguir</a:t>
            </a:r>
            <a:r>
              <a:rPr sz="2800" i="1" spc="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7E7E7E"/>
                </a:solidFill>
                <a:latin typeface="Calibri"/>
                <a:cs typeface="Calibri"/>
              </a:rPr>
              <a:t>serão</a:t>
            </a:r>
            <a:r>
              <a:rPr sz="2800" i="1" spc="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15" dirty="0">
                <a:solidFill>
                  <a:srgbClr val="7E7E7E"/>
                </a:solidFill>
                <a:latin typeface="Calibri"/>
                <a:cs typeface="Calibri"/>
              </a:rPr>
              <a:t>listados</a:t>
            </a:r>
            <a:r>
              <a:rPr sz="2800" i="1" spc="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7E7E7E"/>
                </a:solidFill>
                <a:latin typeface="Calibri"/>
                <a:cs typeface="Calibri"/>
              </a:rPr>
              <a:t>6</a:t>
            </a:r>
            <a:r>
              <a:rPr sz="2800" i="1" spc="-3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15" dirty="0">
                <a:solidFill>
                  <a:srgbClr val="7E7E7E"/>
                </a:solidFill>
                <a:latin typeface="Calibri"/>
                <a:cs typeface="Calibri"/>
              </a:rPr>
              <a:t>exemplos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8791" y="3534335"/>
            <a:ext cx="3169285" cy="2593340"/>
          </a:xfrm>
          <a:prstGeom prst="rect">
            <a:avLst/>
          </a:prstGeom>
        </p:spPr>
        <p:txBody>
          <a:bodyPr vert="horz" wrap="square" lIns="0" tIns="297815" rIns="0" bIns="0" rtlCol="0">
            <a:spAutoFit/>
          </a:bodyPr>
          <a:lstStyle/>
          <a:p>
            <a:pPr marL="413384" indent="-401320">
              <a:lnSpc>
                <a:spcPct val="100000"/>
              </a:lnSpc>
              <a:spcBef>
                <a:spcPts val="2345"/>
              </a:spcBef>
              <a:buClr>
                <a:srgbClr val="BF0000"/>
              </a:buClr>
              <a:buFont typeface="Wingdings"/>
              <a:buChar char=""/>
              <a:tabLst>
                <a:tab pos="414020" algn="l"/>
              </a:tabLst>
            </a:pPr>
            <a:r>
              <a:rPr sz="3750" i="1" spc="-30" dirty="0">
                <a:solidFill>
                  <a:srgbClr val="7E7E7E"/>
                </a:solidFill>
                <a:latin typeface="Calibri"/>
                <a:cs typeface="Calibri"/>
              </a:rPr>
              <a:t>Custo</a:t>
            </a:r>
            <a:endParaRPr sz="3750">
              <a:latin typeface="Calibri"/>
              <a:cs typeface="Calibri"/>
            </a:endParaRPr>
          </a:p>
          <a:p>
            <a:pPr marL="413384" indent="-401320">
              <a:lnSpc>
                <a:spcPct val="100000"/>
              </a:lnSpc>
              <a:spcBef>
                <a:spcPts val="2245"/>
              </a:spcBef>
              <a:buClr>
                <a:srgbClr val="BF0000"/>
              </a:buClr>
              <a:buFont typeface="Wingdings"/>
              <a:buChar char=""/>
              <a:tabLst>
                <a:tab pos="414020" algn="l"/>
              </a:tabLst>
            </a:pPr>
            <a:r>
              <a:rPr sz="3750" i="1" spc="-10" dirty="0">
                <a:solidFill>
                  <a:srgbClr val="7E7E7E"/>
                </a:solidFill>
                <a:latin typeface="Calibri"/>
                <a:cs typeface="Calibri"/>
              </a:rPr>
              <a:t>Escalabilidade</a:t>
            </a:r>
            <a:endParaRPr sz="3750">
              <a:latin typeface="Calibri"/>
              <a:cs typeface="Calibri"/>
            </a:endParaRPr>
          </a:p>
          <a:p>
            <a:pPr marL="413384" indent="-401320">
              <a:lnSpc>
                <a:spcPct val="100000"/>
              </a:lnSpc>
              <a:spcBef>
                <a:spcPts val="2230"/>
              </a:spcBef>
              <a:buClr>
                <a:srgbClr val="BF0000"/>
              </a:buClr>
              <a:buFont typeface="Wingdings"/>
              <a:buChar char=""/>
              <a:tabLst>
                <a:tab pos="414020" algn="l"/>
              </a:tabLst>
            </a:pPr>
            <a:r>
              <a:rPr sz="3750" i="1" spc="-10" dirty="0">
                <a:solidFill>
                  <a:srgbClr val="7E7E7E"/>
                </a:solidFill>
                <a:latin typeface="Calibri"/>
                <a:cs typeface="Calibri"/>
              </a:rPr>
              <a:t>Confiança</a:t>
            </a:r>
            <a:endParaRPr sz="37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017741" y="3534335"/>
            <a:ext cx="3829685" cy="25933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345565" algn="r">
              <a:lnSpc>
                <a:spcPct val="149700"/>
              </a:lnSpc>
              <a:spcBef>
                <a:spcPts val="105"/>
              </a:spcBef>
            </a:pPr>
            <a:r>
              <a:rPr sz="3750" i="1" spc="-70" dirty="0">
                <a:solidFill>
                  <a:srgbClr val="7E7E7E"/>
                </a:solidFill>
                <a:latin typeface="Calibri"/>
                <a:cs typeface="Calibri"/>
              </a:rPr>
              <a:t>P</a:t>
            </a:r>
            <a:r>
              <a:rPr sz="3750" i="1" spc="-35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3750" i="1" spc="20" dirty="0">
                <a:solidFill>
                  <a:srgbClr val="7E7E7E"/>
                </a:solidFill>
                <a:latin typeface="Calibri"/>
                <a:cs typeface="Calibri"/>
              </a:rPr>
              <a:t>r</a:t>
            </a:r>
            <a:r>
              <a:rPr sz="3750" i="1" spc="-65" dirty="0">
                <a:solidFill>
                  <a:srgbClr val="7E7E7E"/>
                </a:solidFill>
                <a:latin typeface="Calibri"/>
                <a:cs typeface="Calibri"/>
              </a:rPr>
              <a:t>f</a:t>
            </a:r>
            <a:r>
              <a:rPr sz="3750" i="1" spc="-20" dirty="0">
                <a:solidFill>
                  <a:srgbClr val="7E7E7E"/>
                </a:solidFill>
                <a:latin typeface="Calibri"/>
                <a:cs typeface="Calibri"/>
              </a:rPr>
              <a:t>or</a:t>
            </a:r>
            <a:r>
              <a:rPr sz="3750" i="1" spc="25" dirty="0">
                <a:solidFill>
                  <a:srgbClr val="7E7E7E"/>
                </a:solidFill>
                <a:latin typeface="Calibri"/>
                <a:cs typeface="Calibri"/>
              </a:rPr>
              <a:t>m</a:t>
            </a:r>
            <a:r>
              <a:rPr sz="3750" i="1" spc="-25" dirty="0">
                <a:solidFill>
                  <a:srgbClr val="7E7E7E"/>
                </a:solidFill>
                <a:latin typeface="Calibri"/>
                <a:cs typeface="Calibri"/>
              </a:rPr>
              <a:t>an</a:t>
            </a:r>
            <a:r>
              <a:rPr sz="3750" i="1" spc="-30" dirty="0">
                <a:solidFill>
                  <a:srgbClr val="7E7E7E"/>
                </a:solidFill>
                <a:latin typeface="Calibri"/>
                <a:cs typeface="Calibri"/>
              </a:rPr>
              <a:t>c</a:t>
            </a:r>
            <a:r>
              <a:rPr sz="3750" i="1" spc="-5" dirty="0">
                <a:solidFill>
                  <a:srgbClr val="7E7E7E"/>
                </a:solidFill>
                <a:latin typeface="Calibri"/>
                <a:cs typeface="Calibri"/>
              </a:rPr>
              <a:t>e  </a:t>
            </a:r>
            <a:r>
              <a:rPr sz="3750" i="1" spc="-10" dirty="0">
                <a:solidFill>
                  <a:srgbClr val="7E7E7E"/>
                </a:solidFill>
                <a:latin typeface="Calibri"/>
                <a:cs typeface="Calibri"/>
              </a:rPr>
              <a:t>Agilidade </a:t>
            </a:r>
            <a:r>
              <a:rPr sz="3750" i="1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750" i="1" spc="-10" dirty="0">
                <a:solidFill>
                  <a:srgbClr val="7E7E7E"/>
                </a:solidFill>
                <a:latin typeface="Calibri"/>
                <a:cs typeface="Calibri"/>
              </a:rPr>
              <a:t>Abrangência</a:t>
            </a:r>
            <a:r>
              <a:rPr sz="3750" i="1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3750" i="1" spc="-10" dirty="0">
                <a:solidFill>
                  <a:srgbClr val="7E7E7E"/>
                </a:solidFill>
                <a:latin typeface="Calibri"/>
                <a:cs typeface="Calibri"/>
              </a:rPr>
              <a:t>Global</a:t>
            </a:r>
            <a:endParaRPr sz="3750">
              <a:latin typeface="Calibri"/>
              <a:cs typeface="Calibri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48671" y="3852672"/>
            <a:ext cx="405928" cy="230123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01243" y="6458585"/>
            <a:ext cx="831215" cy="100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50"/>
              </a:lnSpc>
            </a:pPr>
            <a:r>
              <a:rPr sz="550" spc="20" dirty="0">
                <a:solidFill>
                  <a:srgbClr val="646D79"/>
                </a:solidFill>
                <a:latin typeface="Calibri"/>
                <a:cs typeface="Calibri"/>
              </a:rPr>
              <a:t>CCP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646D79"/>
                </a:solidFill>
                <a:latin typeface="Calibri"/>
                <a:cs typeface="Calibri"/>
              </a:rPr>
              <a:t>–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20" dirty="0">
                <a:solidFill>
                  <a:srgbClr val="646D79"/>
                </a:solidFill>
                <a:latin typeface="Calibri"/>
                <a:cs typeface="Calibri"/>
              </a:rPr>
              <a:t>CLOUD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646D79"/>
                </a:solidFill>
                <a:latin typeface="Calibri"/>
                <a:cs typeface="Calibri"/>
              </a:rPr>
              <a:t>COMPUTING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06BF7A7-A59D-4925-A174-C10EC080C012}"/>
              </a:ext>
            </a:extLst>
          </p:cNvPr>
          <p:cNvSpPr/>
          <p:nvPr/>
        </p:nvSpPr>
        <p:spPr>
          <a:xfrm>
            <a:off x="8851900" y="809625"/>
            <a:ext cx="16891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3943" y="6471285"/>
            <a:ext cx="805815" cy="74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50"/>
              </a:lnSpc>
            </a:pPr>
            <a:r>
              <a:rPr sz="550" spc="20" dirty="0">
                <a:solidFill>
                  <a:srgbClr val="646D79"/>
                </a:solidFill>
                <a:latin typeface="Calibri"/>
                <a:cs typeface="Calibri"/>
              </a:rPr>
              <a:t>CCP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646D79"/>
                </a:solidFill>
                <a:latin typeface="Calibri"/>
                <a:cs typeface="Calibri"/>
              </a:rPr>
              <a:t>–</a:t>
            </a:r>
            <a:r>
              <a:rPr sz="550" spc="-10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20" dirty="0">
                <a:solidFill>
                  <a:srgbClr val="646D79"/>
                </a:solidFill>
                <a:latin typeface="Calibri"/>
                <a:cs typeface="Calibri"/>
              </a:rPr>
              <a:t>CLOUD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646D79"/>
                </a:solidFill>
                <a:latin typeface="Calibri"/>
                <a:cs typeface="Calibri"/>
              </a:rPr>
              <a:t>COMPUTING</a:t>
            </a:r>
            <a:endParaRPr sz="55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69620"/>
            <a:ext cx="10692384" cy="60197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1578" y="5521125"/>
            <a:ext cx="1657350" cy="8813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5600" b="1" i="1" spc="10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5600" b="1" i="1" spc="1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5600" b="1" i="1" spc="-7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r>
              <a:rPr sz="5600" b="1" i="1" spc="-9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5600" b="1" i="1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endParaRPr sz="5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43" y="6439916"/>
            <a:ext cx="831215" cy="1155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50" spc="20" dirty="0">
                <a:solidFill>
                  <a:srgbClr val="646D79"/>
                </a:solidFill>
                <a:latin typeface="Calibri"/>
                <a:cs typeface="Calibri"/>
              </a:rPr>
              <a:t>CCP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646D79"/>
                </a:solidFill>
                <a:latin typeface="Calibri"/>
                <a:cs typeface="Calibri"/>
              </a:rPr>
              <a:t>–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20" dirty="0">
                <a:solidFill>
                  <a:srgbClr val="646D79"/>
                </a:solidFill>
                <a:latin typeface="Calibri"/>
                <a:cs typeface="Calibri"/>
              </a:rPr>
              <a:t>CLOUD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646D79"/>
                </a:solidFill>
                <a:latin typeface="Calibri"/>
                <a:cs typeface="Calibri"/>
              </a:rPr>
              <a:t>COMPUTING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6852" y="865172"/>
            <a:ext cx="8653780" cy="13093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200" i="1" dirty="0">
                <a:latin typeface="Calibri"/>
                <a:cs typeface="Calibri"/>
              </a:rPr>
              <a:t>Cloud</a:t>
            </a:r>
            <a:r>
              <a:rPr sz="4200" i="1" spc="-5" dirty="0">
                <a:latin typeface="Calibri"/>
                <a:cs typeface="Calibri"/>
              </a:rPr>
              <a:t> </a:t>
            </a:r>
            <a:r>
              <a:rPr sz="4200" i="1" dirty="0">
                <a:latin typeface="Calibri"/>
                <a:cs typeface="Calibri"/>
              </a:rPr>
              <a:t>Computing</a:t>
            </a:r>
            <a:r>
              <a:rPr sz="4200" i="1" spc="-5" dirty="0">
                <a:latin typeface="Calibri"/>
                <a:cs typeface="Calibri"/>
              </a:rPr>
              <a:t> </a:t>
            </a:r>
            <a:r>
              <a:rPr sz="4200" i="1" spc="5" dirty="0">
                <a:latin typeface="Calibri"/>
                <a:cs typeface="Calibri"/>
              </a:rPr>
              <a:t>–</a:t>
            </a:r>
            <a:r>
              <a:rPr sz="4200" i="1" spc="-20" dirty="0">
                <a:latin typeface="Calibri"/>
                <a:cs typeface="Calibri"/>
              </a:rPr>
              <a:t> </a:t>
            </a:r>
            <a:r>
              <a:rPr sz="4200" i="1" dirty="0">
                <a:latin typeface="Calibri"/>
                <a:cs typeface="Calibri"/>
              </a:rPr>
              <a:t>Principais</a:t>
            </a:r>
            <a:r>
              <a:rPr sz="4200" i="1" spc="15" dirty="0">
                <a:latin typeface="Calibri"/>
                <a:cs typeface="Calibri"/>
              </a:rPr>
              <a:t> </a:t>
            </a:r>
            <a:r>
              <a:rPr sz="4200" i="1" dirty="0">
                <a:latin typeface="Calibri"/>
                <a:cs typeface="Calibri"/>
              </a:rPr>
              <a:t>Benefícios</a:t>
            </a:r>
            <a:endParaRPr sz="4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4200" b="1" i="1" spc="-20" dirty="0">
                <a:latin typeface="Calibri"/>
                <a:cs typeface="Calibri"/>
              </a:rPr>
              <a:t>Custo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7249" y="2509561"/>
            <a:ext cx="8917305" cy="30213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2235" marR="94615" indent="-635" algn="ctr">
              <a:lnSpc>
                <a:spcPct val="100299"/>
              </a:lnSpc>
              <a:spcBef>
                <a:spcPts val="95"/>
              </a:spcBef>
            </a:pPr>
            <a:r>
              <a:rPr sz="2800" i="1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2800" i="1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7E7E7E"/>
                </a:solidFill>
                <a:latin typeface="Calibri"/>
                <a:cs typeface="Calibri"/>
              </a:rPr>
              <a:t>nuvem</a:t>
            </a:r>
            <a:r>
              <a:rPr sz="2800" i="1" spc="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10" dirty="0">
                <a:solidFill>
                  <a:srgbClr val="7E7E7E"/>
                </a:solidFill>
                <a:latin typeface="Calibri"/>
                <a:cs typeface="Calibri"/>
              </a:rPr>
              <a:t>permite</a:t>
            </a:r>
            <a:r>
              <a:rPr sz="2800" i="1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7E7E7E"/>
                </a:solidFill>
                <a:latin typeface="Calibri"/>
                <a:cs typeface="Calibri"/>
              </a:rPr>
              <a:t>que</a:t>
            </a:r>
            <a:r>
              <a:rPr sz="2800" i="1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10" dirty="0">
                <a:solidFill>
                  <a:srgbClr val="7E7E7E"/>
                </a:solidFill>
                <a:latin typeface="Calibri"/>
                <a:cs typeface="Calibri"/>
              </a:rPr>
              <a:t>você</a:t>
            </a:r>
            <a:r>
              <a:rPr sz="2800" i="1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7E7E7E"/>
                </a:solidFill>
                <a:latin typeface="Calibri"/>
                <a:cs typeface="Calibri"/>
              </a:rPr>
              <a:t>troque</a:t>
            </a:r>
            <a:r>
              <a:rPr sz="2800" i="1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10" dirty="0">
                <a:solidFill>
                  <a:srgbClr val="7E7E7E"/>
                </a:solidFill>
                <a:latin typeface="Calibri"/>
                <a:cs typeface="Calibri"/>
              </a:rPr>
              <a:t>as</a:t>
            </a:r>
            <a:r>
              <a:rPr sz="2800" i="1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7E7E7E"/>
                </a:solidFill>
                <a:latin typeface="Calibri"/>
                <a:cs typeface="Calibri"/>
              </a:rPr>
              <a:t>despesas</a:t>
            </a:r>
            <a:r>
              <a:rPr sz="2800" i="1" spc="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7E7E7E"/>
                </a:solidFill>
                <a:latin typeface="Calibri"/>
                <a:cs typeface="Calibri"/>
              </a:rPr>
              <a:t>de</a:t>
            </a:r>
            <a:r>
              <a:rPr sz="2800" i="1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10" dirty="0">
                <a:solidFill>
                  <a:srgbClr val="7E7E7E"/>
                </a:solidFill>
                <a:latin typeface="Calibri"/>
                <a:cs typeface="Calibri"/>
              </a:rPr>
              <a:t>capital </a:t>
            </a:r>
            <a:r>
              <a:rPr sz="2800" i="1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10" dirty="0">
                <a:solidFill>
                  <a:srgbClr val="7E7E7E"/>
                </a:solidFill>
                <a:latin typeface="Calibri"/>
                <a:cs typeface="Calibri"/>
              </a:rPr>
              <a:t>(datacenters,</a:t>
            </a:r>
            <a:r>
              <a:rPr sz="2800" i="1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7E7E7E"/>
                </a:solidFill>
                <a:latin typeface="Calibri"/>
                <a:cs typeface="Calibri"/>
              </a:rPr>
              <a:t>servidores</a:t>
            </a:r>
            <a:r>
              <a:rPr sz="2800" i="1" spc="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7E7E7E"/>
                </a:solidFill>
                <a:latin typeface="Calibri"/>
                <a:cs typeface="Calibri"/>
              </a:rPr>
              <a:t>físicos</a:t>
            </a:r>
            <a:r>
              <a:rPr sz="2800" i="1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15" dirty="0">
                <a:solidFill>
                  <a:srgbClr val="7E7E7E"/>
                </a:solidFill>
                <a:latin typeface="Calibri"/>
                <a:cs typeface="Calibri"/>
              </a:rPr>
              <a:t>etc.)</a:t>
            </a:r>
            <a:r>
              <a:rPr sz="2800" i="1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5" dirty="0">
                <a:solidFill>
                  <a:srgbClr val="7E7E7E"/>
                </a:solidFill>
                <a:latin typeface="Calibri"/>
                <a:cs typeface="Calibri"/>
              </a:rPr>
              <a:t>por</a:t>
            </a:r>
            <a:r>
              <a:rPr sz="2800" i="1" spc="3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7E7E7E"/>
                </a:solidFill>
                <a:latin typeface="Calibri"/>
                <a:cs typeface="Calibri"/>
              </a:rPr>
              <a:t>despesas</a:t>
            </a:r>
            <a:r>
              <a:rPr sz="2800" i="1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7E7E7E"/>
                </a:solidFill>
                <a:latin typeface="Calibri"/>
                <a:cs typeface="Calibri"/>
              </a:rPr>
              <a:t>variáveis</a:t>
            </a:r>
            <a:r>
              <a:rPr sz="2800" i="1" spc="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7E7E7E"/>
                </a:solidFill>
                <a:latin typeface="Calibri"/>
                <a:cs typeface="Calibri"/>
              </a:rPr>
              <a:t>e </a:t>
            </a:r>
            <a:r>
              <a:rPr sz="2800" i="1" spc="-6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7E7E7E"/>
                </a:solidFill>
                <a:latin typeface="Calibri"/>
                <a:cs typeface="Calibri"/>
              </a:rPr>
              <a:t>pague</a:t>
            </a:r>
            <a:r>
              <a:rPr sz="2800" i="1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7E7E7E"/>
                </a:solidFill>
                <a:latin typeface="Calibri"/>
                <a:cs typeface="Calibri"/>
              </a:rPr>
              <a:t>apenas</a:t>
            </a:r>
            <a:r>
              <a:rPr sz="2800" i="1" spc="4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5" dirty="0">
                <a:solidFill>
                  <a:srgbClr val="7E7E7E"/>
                </a:solidFill>
                <a:latin typeface="Calibri"/>
                <a:cs typeface="Calibri"/>
              </a:rPr>
              <a:t>pela</a:t>
            </a:r>
            <a:r>
              <a:rPr sz="2800" i="1" spc="-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5" dirty="0">
                <a:solidFill>
                  <a:srgbClr val="7E7E7E"/>
                </a:solidFill>
                <a:latin typeface="Calibri"/>
                <a:cs typeface="Calibri"/>
              </a:rPr>
              <a:t>TI </a:t>
            </a:r>
            <a:r>
              <a:rPr sz="2800" i="1" dirty="0">
                <a:solidFill>
                  <a:srgbClr val="7E7E7E"/>
                </a:solidFill>
                <a:latin typeface="Calibri"/>
                <a:cs typeface="Calibri"/>
              </a:rPr>
              <a:t>à</a:t>
            </a:r>
            <a:r>
              <a:rPr sz="2800" i="1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7E7E7E"/>
                </a:solidFill>
                <a:latin typeface="Calibri"/>
                <a:cs typeface="Calibri"/>
              </a:rPr>
              <a:t>medida </a:t>
            </a:r>
            <a:r>
              <a:rPr sz="2800" i="1" spc="-10" dirty="0">
                <a:solidFill>
                  <a:srgbClr val="7E7E7E"/>
                </a:solidFill>
                <a:latin typeface="Calibri"/>
                <a:cs typeface="Calibri"/>
              </a:rPr>
              <a:t>que</a:t>
            </a:r>
            <a:r>
              <a:rPr sz="2800" i="1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7E7E7E"/>
                </a:solidFill>
                <a:latin typeface="Calibri"/>
                <a:cs typeface="Calibri"/>
              </a:rPr>
              <a:t>ela</a:t>
            </a:r>
            <a:r>
              <a:rPr sz="2800" i="1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10" dirty="0">
                <a:solidFill>
                  <a:srgbClr val="7E7E7E"/>
                </a:solidFill>
                <a:latin typeface="Calibri"/>
                <a:cs typeface="Calibri"/>
              </a:rPr>
              <a:t>for</a:t>
            </a:r>
            <a:r>
              <a:rPr sz="2800" i="1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7E7E7E"/>
                </a:solidFill>
                <a:latin typeface="Calibri"/>
                <a:cs typeface="Calibri"/>
              </a:rPr>
              <a:t>consumida.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750">
              <a:latin typeface="Calibri"/>
              <a:cs typeface="Calibri"/>
            </a:endParaRPr>
          </a:p>
          <a:p>
            <a:pPr marL="12065" marR="5080" indent="-1905" algn="ctr">
              <a:lnSpc>
                <a:spcPct val="100400"/>
              </a:lnSpc>
              <a:spcBef>
                <a:spcPts val="5"/>
              </a:spcBef>
            </a:pPr>
            <a:r>
              <a:rPr sz="2800" i="1" spc="5" dirty="0">
                <a:solidFill>
                  <a:srgbClr val="7E7E7E"/>
                </a:solidFill>
                <a:latin typeface="Calibri"/>
                <a:cs typeface="Calibri"/>
              </a:rPr>
              <a:t>Além</a:t>
            </a:r>
            <a:r>
              <a:rPr sz="2800" i="1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10" dirty="0">
                <a:solidFill>
                  <a:srgbClr val="7E7E7E"/>
                </a:solidFill>
                <a:latin typeface="Calibri"/>
                <a:cs typeface="Calibri"/>
              </a:rPr>
              <a:t>disso,</a:t>
            </a:r>
            <a:r>
              <a:rPr sz="2800" i="1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7E7E7E"/>
                </a:solidFill>
                <a:latin typeface="Calibri"/>
                <a:cs typeface="Calibri"/>
              </a:rPr>
              <a:t>as</a:t>
            </a:r>
            <a:r>
              <a:rPr sz="2800" i="1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7E7E7E"/>
                </a:solidFill>
                <a:latin typeface="Calibri"/>
                <a:cs typeface="Calibri"/>
              </a:rPr>
              <a:t>despesas</a:t>
            </a:r>
            <a:r>
              <a:rPr sz="2800" i="1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7E7E7E"/>
                </a:solidFill>
                <a:latin typeface="Calibri"/>
                <a:cs typeface="Calibri"/>
              </a:rPr>
              <a:t>variáveis</a:t>
            </a:r>
            <a:r>
              <a:rPr sz="2800" i="1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5" dirty="0">
                <a:solidFill>
                  <a:srgbClr val="7E7E7E"/>
                </a:solidFill>
                <a:latin typeface="Calibri"/>
                <a:cs typeface="Calibri"/>
              </a:rPr>
              <a:t>são</a:t>
            </a:r>
            <a:r>
              <a:rPr sz="2800" i="1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10" dirty="0">
                <a:solidFill>
                  <a:srgbClr val="7E7E7E"/>
                </a:solidFill>
                <a:latin typeface="Calibri"/>
                <a:cs typeface="Calibri"/>
              </a:rPr>
              <a:t>muito</a:t>
            </a:r>
            <a:r>
              <a:rPr sz="2800" i="1" spc="3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7E7E7E"/>
                </a:solidFill>
                <a:latin typeface="Calibri"/>
                <a:cs typeface="Calibri"/>
              </a:rPr>
              <a:t>menores</a:t>
            </a:r>
            <a:r>
              <a:rPr sz="2800" i="1" spc="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7E7E7E"/>
                </a:solidFill>
                <a:latin typeface="Calibri"/>
                <a:cs typeface="Calibri"/>
              </a:rPr>
              <a:t>do</a:t>
            </a:r>
            <a:r>
              <a:rPr sz="2800" i="1" dirty="0">
                <a:solidFill>
                  <a:srgbClr val="7E7E7E"/>
                </a:solidFill>
                <a:latin typeface="Calibri"/>
                <a:cs typeface="Calibri"/>
              </a:rPr>
              <a:t> que </a:t>
            </a:r>
            <a:r>
              <a:rPr sz="2800" i="1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7E7E7E"/>
                </a:solidFill>
                <a:latin typeface="Calibri"/>
                <a:cs typeface="Calibri"/>
              </a:rPr>
              <a:t>as</a:t>
            </a:r>
            <a:r>
              <a:rPr sz="2800" i="1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10" dirty="0">
                <a:solidFill>
                  <a:srgbClr val="7E7E7E"/>
                </a:solidFill>
                <a:latin typeface="Calibri"/>
                <a:cs typeface="Calibri"/>
              </a:rPr>
              <a:t>que</a:t>
            </a:r>
            <a:r>
              <a:rPr sz="2800" i="1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7E7E7E"/>
                </a:solidFill>
                <a:latin typeface="Calibri"/>
                <a:cs typeface="Calibri"/>
              </a:rPr>
              <a:t>você</a:t>
            </a:r>
            <a:r>
              <a:rPr sz="2800" i="1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7E7E7E"/>
                </a:solidFill>
                <a:latin typeface="Calibri"/>
                <a:cs typeface="Calibri"/>
              </a:rPr>
              <a:t>conseguiria</a:t>
            </a:r>
            <a:r>
              <a:rPr sz="2800" i="1" spc="6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7E7E7E"/>
                </a:solidFill>
                <a:latin typeface="Calibri"/>
                <a:cs typeface="Calibri"/>
              </a:rPr>
              <a:t>por</a:t>
            </a:r>
            <a:r>
              <a:rPr sz="2800" i="1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20" dirty="0">
                <a:solidFill>
                  <a:srgbClr val="7E7E7E"/>
                </a:solidFill>
                <a:latin typeface="Calibri"/>
                <a:cs typeface="Calibri"/>
              </a:rPr>
              <a:t>conta</a:t>
            </a:r>
            <a:r>
              <a:rPr sz="2800" i="1" spc="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7E7E7E"/>
                </a:solidFill>
                <a:latin typeface="Calibri"/>
                <a:cs typeface="Calibri"/>
              </a:rPr>
              <a:t>própria</a:t>
            </a:r>
            <a:r>
              <a:rPr sz="2800" i="1" spc="3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7E7E7E"/>
                </a:solidFill>
                <a:latin typeface="Calibri"/>
                <a:cs typeface="Calibri"/>
              </a:rPr>
              <a:t>por</a:t>
            </a:r>
            <a:r>
              <a:rPr sz="2800" i="1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10" dirty="0">
                <a:solidFill>
                  <a:srgbClr val="7E7E7E"/>
                </a:solidFill>
                <a:latin typeface="Calibri"/>
                <a:cs typeface="Calibri"/>
              </a:rPr>
              <a:t>causa</a:t>
            </a:r>
            <a:r>
              <a:rPr sz="2800" i="1" spc="3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7E7E7E"/>
                </a:solidFill>
                <a:latin typeface="Calibri"/>
                <a:cs typeface="Calibri"/>
              </a:rPr>
              <a:t>da</a:t>
            </a:r>
            <a:r>
              <a:rPr sz="2800" i="1" spc="3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7E7E7E"/>
                </a:solidFill>
                <a:latin typeface="Calibri"/>
                <a:cs typeface="Calibri"/>
              </a:rPr>
              <a:t>maior </a:t>
            </a:r>
            <a:r>
              <a:rPr sz="2800" i="1" spc="-6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7E7E7E"/>
                </a:solidFill>
                <a:latin typeface="Calibri"/>
                <a:cs typeface="Calibri"/>
              </a:rPr>
              <a:t>economia</a:t>
            </a:r>
            <a:r>
              <a:rPr sz="2800" i="1" spc="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7E7E7E"/>
                </a:solidFill>
                <a:latin typeface="Calibri"/>
                <a:cs typeface="Calibri"/>
              </a:rPr>
              <a:t>de</a:t>
            </a:r>
            <a:r>
              <a:rPr sz="2800" i="1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7E7E7E"/>
                </a:solidFill>
                <a:latin typeface="Calibri"/>
                <a:cs typeface="Calibri"/>
              </a:rPr>
              <a:t>escala.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43E14B7-9E3E-4AA4-9888-258F91A7613B}"/>
              </a:ext>
            </a:extLst>
          </p:cNvPr>
          <p:cNvSpPr/>
          <p:nvPr/>
        </p:nvSpPr>
        <p:spPr>
          <a:xfrm>
            <a:off x="8851900" y="809625"/>
            <a:ext cx="16891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3943" y="6471285"/>
            <a:ext cx="805815" cy="74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50"/>
              </a:lnSpc>
            </a:pPr>
            <a:r>
              <a:rPr sz="550" spc="20" dirty="0">
                <a:solidFill>
                  <a:srgbClr val="646D79"/>
                </a:solidFill>
                <a:latin typeface="Calibri"/>
                <a:cs typeface="Calibri"/>
              </a:rPr>
              <a:t>CCP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646D79"/>
                </a:solidFill>
                <a:latin typeface="Calibri"/>
                <a:cs typeface="Calibri"/>
              </a:rPr>
              <a:t>–</a:t>
            </a:r>
            <a:r>
              <a:rPr sz="550" spc="-10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20" dirty="0">
                <a:solidFill>
                  <a:srgbClr val="646D79"/>
                </a:solidFill>
                <a:latin typeface="Calibri"/>
                <a:cs typeface="Calibri"/>
              </a:rPr>
              <a:t>CLOUD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646D79"/>
                </a:solidFill>
                <a:latin typeface="Calibri"/>
                <a:cs typeface="Calibri"/>
              </a:rPr>
              <a:t>COMPUTING</a:t>
            </a:r>
            <a:endParaRPr sz="5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769620"/>
            <a:ext cx="10692765" cy="6019800"/>
            <a:chOff x="0" y="769620"/>
            <a:chExt cx="10692765" cy="60198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10343" y="1434083"/>
              <a:ext cx="859536" cy="87477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46919" y="1461516"/>
              <a:ext cx="794004" cy="78638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640823" y="1455420"/>
              <a:ext cx="806450" cy="798830"/>
            </a:xfrm>
            <a:custGeom>
              <a:avLst/>
              <a:gdLst/>
              <a:ahLst/>
              <a:cxnLst/>
              <a:rect l="l" t="t" r="r" b="b"/>
              <a:pathLst>
                <a:path w="806450" h="798830">
                  <a:moveTo>
                    <a:pt x="273720" y="311273"/>
                  </a:moveTo>
                  <a:lnTo>
                    <a:pt x="3048" y="152400"/>
                  </a:lnTo>
                  <a:lnTo>
                    <a:pt x="1524" y="152400"/>
                  </a:lnTo>
                  <a:lnTo>
                    <a:pt x="0" y="149352"/>
                  </a:lnTo>
                  <a:lnTo>
                    <a:pt x="0" y="146304"/>
                  </a:lnTo>
                  <a:lnTo>
                    <a:pt x="3048" y="143256"/>
                  </a:lnTo>
                  <a:lnTo>
                    <a:pt x="315467" y="1524"/>
                  </a:lnTo>
                  <a:lnTo>
                    <a:pt x="316991" y="0"/>
                  </a:lnTo>
                  <a:lnTo>
                    <a:pt x="320040" y="1524"/>
                  </a:lnTo>
                  <a:lnTo>
                    <a:pt x="321564" y="3048"/>
                  </a:lnTo>
                  <a:lnTo>
                    <a:pt x="327134" y="10668"/>
                  </a:lnTo>
                  <a:lnTo>
                    <a:pt x="312419" y="10668"/>
                  </a:lnTo>
                  <a:lnTo>
                    <a:pt x="315160" y="14416"/>
                  </a:lnTo>
                  <a:lnTo>
                    <a:pt x="32544" y="143256"/>
                  </a:lnTo>
                  <a:lnTo>
                    <a:pt x="9143" y="143256"/>
                  </a:lnTo>
                  <a:lnTo>
                    <a:pt x="9143" y="153924"/>
                  </a:lnTo>
                  <a:lnTo>
                    <a:pt x="27389" y="153924"/>
                  </a:lnTo>
                  <a:lnTo>
                    <a:pt x="288035" y="306324"/>
                  </a:lnTo>
                  <a:lnTo>
                    <a:pt x="283463" y="306324"/>
                  </a:lnTo>
                  <a:lnTo>
                    <a:pt x="273720" y="311273"/>
                  </a:lnTo>
                  <a:close/>
                </a:path>
                <a:path w="806450" h="798830">
                  <a:moveTo>
                    <a:pt x="315160" y="14416"/>
                  </a:moveTo>
                  <a:lnTo>
                    <a:pt x="312419" y="10668"/>
                  </a:lnTo>
                  <a:lnTo>
                    <a:pt x="320040" y="12192"/>
                  </a:lnTo>
                  <a:lnTo>
                    <a:pt x="315160" y="14416"/>
                  </a:lnTo>
                  <a:close/>
                </a:path>
                <a:path w="806450" h="798830">
                  <a:moveTo>
                    <a:pt x="469422" y="225436"/>
                  </a:moveTo>
                  <a:lnTo>
                    <a:pt x="315160" y="14416"/>
                  </a:lnTo>
                  <a:lnTo>
                    <a:pt x="320040" y="12192"/>
                  </a:lnTo>
                  <a:lnTo>
                    <a:pt x="312419" y="10668"/>
                  </a:lnTo>
                  <a:lnTo>
                    <a:pt x="327134" y="10668"/>
                  </a:lnTo>
                  <a:lnTo>
                    <a:pt x="481993" y="222504"/>
                  </a:lnTo>
                  <a:lnTo>
                    <a:pt x="477011" y="222504"/>
                  </a:lnTo>
                  <a:lnTo>
                    <a:pt x="469422" y="225436"/>
                  </a:lnTo>
                  <a:close/>
                </a:path>
                <a:path w="806450" h="798830">
                  <a:moveTo>
                    <a:pt x="9143" y="153924"/>
                  </a:moveTo>
                  <a:lnTo>
                    <a:pt x="9143" y="143256"/>
                  </a:lnTo>
                  <a:lnTo>
                    <a:pt x="19395" y="149250"/>
                  </a:lnTo>
                  <a:lnTo>
                    <a:pt x="9143" y="153924"/>
                  </a:lnTo>
                  <a:close/>
                </a:path>
                <a:path w="806450" h="798830">
                  <a:moveTo>
                    <a:pt x="19395" y="149250"/>
                  </a:moveTo>
                  <a:lnTo>
                    <a:pt x="9143" y="143256"/>
                  </a:lnTo>
                  <a:lnTo>
                    <a:pt x="32544" y="143256"/>
                  </a:lnTo>
                  <a:lnTo>
                    <a:pt x="19395" y="149250"/>
                  </a:lnTo>
                  <a:close/>
                </a:path>
                <a:path w="806450" h="798830">
                  <a:moveTo>
                    <a:pt x="27389" y="153924"/>
                  </a:moveTo>
                  <a:lnTo>
                    <a:pt x="9143" y="153924"/>
                  </a:lnTo>
                  <a:lnTo>
                    <a:pt x="19395" y="149250"/>
                  </a:lnTo>
                  <a:lnTo>
                    <a:pt x="27389" y="153924"/>
                  </a:lnTo>
                  <a:close/>
                </a:path>
                <a:path w="806450" h="798830">
                  <a:moveTo>
                    <a:pt x="473963" y="231648"/>
                  </a:moveTo>
                  <a:lnTo>
                    <a:pt x="469422" y="225436"/>
                  </a:lnTo>
                  <a:lnTo>
                    <a:pt x="477011" y="222504"/>
                  </a:lnTo>
                  <a:lnTo>
                    <a:pt x="473963" y="231648"/>
                  </a:lnTo>
                  <a:close/>
                </a:path>
                <a:path w="806450" h="798830">
                  <a:moveTo>
                    <a:pt x="483108" y="231648"/>
                  </a:moveTo>
                  <a:lnTo>
                    <a:pt x="473963" y="231648"/>
                  </a:lnTo>
                  <a:lnTo>
                    <a:pt x="477011" y="222504"/>
                  </a:lnTo>
                  <a:lnTo>
                    <a:pt x="481993" y="222504"/>
                  </a:lnTo>
                  <a:lnTo>
                    <a:pt x="483108" y="224028"/>
                  </a:lnTo>
                  <a:lnTo>
                    <a:pt x="484516" y="225436"/>
                  </a:lnTo>
                  <a:lnTo>
                    <a:pt x="484632" y="230124"/>
                  </a:lnTo>
                  <a:lnTo>
                    <a:pt x="483108" y="231648"/>
                  </a:lnTo>
                  <a:close/>
                </a:path>
                <a:path w="806450" h="798830">
                  <a:moveTo>
                    <a:pt x="605242" y="442528"/>
                  </a:moveTo>
                  <a:lnTo>
                    <a:pt x="408432" y="257555"/>
                  </a:lnTo>
                  <a:lnTo>
                    <a:pt x="406908" y="257555"/>
                  </a:lnTo>
                  <a:lnTo>
                    <a:pt x="406908" y="251460"/>
                  </a:lnTo>
                  <a:lnTo>
                    <a:pt x="409956" y="248412"/>
                  </a:lnTo>
                  <a:lnTo>
                    <a:pt x="469422" y="225436"/>
                  </a:lnTo>
                  <a:lnTo>
                    <a:pt x="473963" y="231648"/>
                  </a:lnTo>
                  <a:lnTo>
                    <a:pt x="483108" y="231648"/>
                  </a:lnTo>
                  <a:lnTo>
                    <a:pt x="483108" y="233172"/>
                  </a:lnTo>
                  <a:lnTo>
                    <a:pt x="481584" y="233172"/>
                  </a:lnTo>
                  <a:lnTo>
                    <a:pt x="438194" y="249936"/>
                  </a:lnTo>
                  <a:lnTo>
                    <a:pt x="416052" y="249936"/>
                  </a:lnTo>
                  <a:lnTo>
                    <a:pt x="414528" y="259080"/>
                  </a:lnTo>
                  <a:lnTo>
                    <a:pt x="425781" y="259080"/>
                  </a:lnTo>
                  <a:lnTo>
                    <a:pt x="617122" y="438911"/>
                  </a:lnTo>
                  <a:lnTo>
                    <a:pt x="612648" y="438911"/>
                  </a:lnTo>
                  <a:lnTo>
                    <a:pt x="605242" y="442528"/>
                  </a:lnTo>
                  <a:close/>
                </a:path>
                <a:path w="806450" h="798830">
                  <a:moveTo>
                    <a:pt x="414528" y="259080"/>
                  </a:moveTo>
                  <a:lnTo>
                    <a:pt x="416052" y="249936"/>
                  </a:lnTo>
                  <a:lnTo>
                    <a:pt x="422502" y="255998"/>
                  </a:lnTo>
                  <a:lnTo>
                    <a:pt x="414528" y="259080"/>
                  </a:lnTo>
                  <a:close/>
                </a:path>
                <a:path w="806450" h="798830">
                  <a:moveTo>
                    <a:pt x="422502" y="255998"/>
                  </a:moveTo>
                  <a:lnTo>
                    <a:pt x="416052" y="249936"/>
                  </a:lnTo>
                  <a:lnTo>
                    <a:pt x="438194" y="249936"/>
                  </a:lnTo>
                  <a:lnTo>
                    <a:pt x="422502" y="255998"/>
                  </a:lnTo>
                  <a:close/>
                </a:path>
                <a:path w="806450" h="798830">
                  <a:moveTo>
                    <a:pt x="425781" y="259080"/>
                  </a:moveTo>
                  <a:lnTo>
                    <a:pt x="414528" y="259080"/>
                  </a:lnTo>
                  <a:lnTo>
                    <a:pt x="422502" y="255998"/>
                  </a:lnTo>
                  <a:lnTo>
                    <a:pt x="425781" y="259080"/>
                  </a:lnTo>
                  <a:close/>
                </a:path>
                <a:path w="806450" h="798830">
                  <a:moveTo>
                    <a:pt x="283463" y="316991"/>
                  </a:moveTo>
                  <a:lnTo>
                    <a:pt x="273720" y="311273"/>
                  </a:lnTo>
                  <a:lnTo>
                    <a:pt x="283463" y="306324"/>
                  </a:lnTo>
                  <a:lnTo>
                    <a:pt x="283463" y="316991"/>
                  </a:lnTo>
                  <a:close/>
                </a:path>
                <a:path w="806450" h="798830">
                  <a:moveTo>
                    <a:pt x="288035" y="316991"/>
                  </a:moveTo>
                  <a:lnTo>
                    <a:pt x="283463" y="316991"/>
                  </a:lnTo>
                  <a:lnTo>
                    <a:pt x="283463" y="306324"/>
                  </a:lnTo>
                  <a:lnTo>
                    <a:pt x="288035" y="306324"/>
                  </a:lnTo>
                  <a:lnTo>
                    <a:pt x="291083" y="309372"/>
                  </a:lnTo>
                  <a:lnTo>
                    <a:pt x="291083" y="313943"/>
                  </a:lnTo>
                  <a:lnTo>
                    <a:pt x="288035" y="316991"/>
                  </a:lnTo>
                  <a:close/>
                </a:path>
                <a:path w="806450" h="798830">
                  <a:moveTo>
                    <a:pt x="193547" y="364236"/>
                  </a:moveTo>
                  <a:lnTo>
                    <a:pt x="185927" y="364236"/>
                  </a:lnTo>
                  <a:lnTo>
                    <a:pt x="184403" y="361187"/>
                  </a:lnTo>
                  <a:lnTo>
                    <a:pt x="184403" y="359663"/>
                  </a:lnTo>
                  <a:lnTo>
                    <a:pt x="185927" y="358140"/>
                  </a:lnTo>
                  <a:lnTo>
                    <a:pt x="185927" y="356616"/>
                  </a:lnTo>
                  <a:lnTo>
                    <a:pt x="187451" y="355092"/>
                  </a:lnTo>
                  <a:lnTo>
                    <a:pt x="273720" y="311273"/>
                  </a:lnTo>
                  <a:lnTo>
                    <a:pt x="283463" y="316991"/>
                  </a:lnTo>
                  <a:lnTo>
                    <a:pt x="288035" y="316991"/>
                  </a:lnTo>
                  <a:lnTo>
                    <a:pt x="211836" y="355092"/>
                  </a:lnTo>
                  <a:lnTo>
                    <a:pt x="193547" y="355092"/>
                  </a:lnTo>
                  <a:lnTo>
                    <a:pt x="193547" y="364236"/>
                  </a:lnTo>
                  <a:close/>
                </a:path>
                <a:path w="806450" h="798830">
                  <a:moveTo>
                    <a:pt x="193547" y="364236"/>
                  </a:moveTo>
                  <a:lnTo>
                    <a:pt x="193547" y="355092"/>
                  </a:lnTo>
                  <a:lnTo>
                    <a:pt x="201966" y="360026"/>
                  </a:lnTo>
                  <a:lnTo>
                    <a:pt x="193547" y="364236"/>
                  </a:lnTo>
                  <a:close/>
                </a:path>
                <a:path w="806450" h="798830">
                  <a:moveTo>
                    <a:pt x="201966" y="360026"/>
                  </a:moveTo>
                  <a:lnTo>
                    <a:pt x="193547" y="355092"/>
                  </a:lnTo>
                  <a:lnTo>
                    <a:pt x="211836" y="355092"/>
                  </a:lnTo>
                  <a:lnTo>
                    <a:pt x="201966" y="360026"/>
                  </a:lnTo>
                  <a:close/>
                </a:path>
                <a:path w="806450" h="798830">
                  <a:moveTo>
                    <a:pt x="442034" y="514937"/>
                  </a:moveTo>
                  <a:lnTo>
                    <a:pt x="187451" y="364236"/>
                  </a:lnTo>
                  <a:lnTo>
                    <a:pt x="193547" y="364236"/>
                  </a:lnTo>
                  <a:lnTo>
                    <a:pt x="201966" y="360026"/>
                  </a:lnTo>
                  <a:lnTo>
                    <a:pt x="458724" y="510540"/>
                  </a:lnTo>
                  <a:lnTo>
                    <a:pt x="452628" y="510540"/>
                  </a:lnTo>
                  <a:lnTo>
                    <a:pt x="442034" y="514937"/>
                  </a:lnTo>
                  <a:close/>
                </a:path>
                <a:path w="806450" h="798830">
                  <a:moveTo>
                    <a:pt x="611124" y="448056"/>
                  </a:moveTo>
                  <a:lnTo>
                    <a:pt x="605242" y="442528"/>
                  </a:lnTo>
                  <a:lnTo>
                    <a:pt x="612648" y="438911"/>
                  </a:lnTo>
                  <a:lnTo>
                    <a:pt x="611124" y="448056"/>
                  </a:lnTo>
                  <a:close/>
                </a:path>
                <a:path w="806450" h="798830">
                  <a:moveTo>
                    <a:pt x="620268" y="448056"/>
                  </a:moveTo>
                  <a:lnTo>
                    <a:pt x="611124" y="448056"/>
                  </a:lnTo>
                  <a:lnTo>
                    <a:pt x="612648" y="438911"/>
                  </a:lnTo>
                  <a:lnTo>
                    <a:pt x="617122" y="438911"/>
                  </a:lnTo>
                  <a:lnTo>
                    <a:pt x="618744" y="440436"/>
                  </a:lnTo>
                  <a:lnTo>
                    <a:pt x="620268" y="440436"/>
                  </a:lnTo>
                  <a:lnTo>
                    <a:pt x="621792" y="443484"/>
                  </a:lnTo>
                  <a:lnTo>
                    <a:pt x="620268" y="445008"/>
                  </a:lnTo>
                  <a:lnTo>
                    <a:pt x="620268" y="448056"/>
                  </a:lnTo>
                  <a:close/>
                </a:path>
                <a:path w="806450" h="798830">
                  <a:moveTo>
                    <a:pt x="803148" y="798576"/>
                  </a:moveTo>
                  <a:lnTo>
                    <a:pt x="800100" y="798576"/>
                  </a:lnTo>
                  <a:lnTo>
                    <a:pt x="797052" y="797051"/>
                  </a:lnTo>
                  <a:lnTo>
                    <a:pt x="796018" y="796463"/>
                  </a:lnTo>
                  <a:lnTo>
                    <a:pt x="803148" y="787908"/>
                  </a:lnTo>
                  <a:lnTo>
                    <a:pt x="776112" y="772459"/>
                  </a:lnTo>
                  <a:lnTo>
                    <a:pt x="544068" y="478536"/>
                  </a:lnTo>
                  <a:lnTo>
                    <a:pt x="544068" y="477011"/>
                  </a:lnTo>
                  <a:lnTo>
                    <a:pt x="542544" y="475487"/>
                  </a:lnTo>
                  <a:lnTo>
                    <a:pt x="544068" y="473963"/>
                  </a:lnTo>
                  <a:lnTo>
                    <a:pt x="544068" y="472440"/>
                  </a:lnTo>
                  <a:lnTo>
                    <a:pt x="545592" y="470916"/>
                  </a:lnTo>
                  <a:lnTo>
                    <a:pt x="547116" y="470916"/>
                  </a:lnTo>
                  <a:lnTo>
                    <a:pt x="605242" y="442528"/>
                  </a:lnTo>
                  <a:lnTo>
                    <a:pt x="611124" y="448056"/>
                  </a:lnTo>
                  <a:lnTo>
                    <a:pt x="617220" y="448056"/>
                  </a:lnTo>
                  <a:lnTo>
                    <a:pt x="567290" y="472440"/>
                  </a:lnTo>
                  <a:lnTo>
                    <a:pt x="553211" y="472440"/>
                  </a:lnTo>
                  <a:lnTo>
                    <a:pt x="551687" y="480060"/>
                  </a:lnTo>
                  <a:lnTo>
                    <a:pt x="559256" y="480060"/>
                  </a:lnTo>
                  <a:lnTo>
                    <a:pt x="804672" y="789432"/>
                  </a:lnTo>
                  <a:lnTo>
                    <a:pt x="806196" y="790955"/>
                  </a:lnTo>
                  <a:lnTo>
                    <a:pt x="806196" y="794003"/>
                  </a:lnTo>
                  <a:lnTo>
                    <a:pt x="804672" y="797051"/>
                  </a:lnTo>
                  <a:lnTo>
                    <a:pt x="803148" y="798576"/>
                  </a:lnTo>
                  <a:close/>
                </a:path>
                <a:path w="806450" h="798830">
                  <a:moveTo>
                    <a:pt x="551687" y="480060"/>
                  </a:moveTo>
                  <a:lnTo>
                    <a:pt x="553211" y="472440"/>
                  </a:lnTo>
                  <a:lnTo>
                    <a:pt x="557143" y="477395"/>
                  </a:lnTo>
                  <a:lnTo>
                    <a:pt x="551687" y="480060"/>
                  </a:lnTo>
                  <a:close/>
                </a:path>
                <a:path w="806450" h="798830">
                  <a:moveTo>
                    <a:pt x="557143" y="477395"/>
                  </a:moveTo>
                  <a:lnTo>
                    <a:pt x="553211" y="472440"/>
                  </a:lnTo>
                  <a:lnTo>
                    <a:pt x="567290" y="472440"/>
                  </a:lnTo>
                  <a:lnTo>
                    <a:pt x="557143" y="477395"/>
                  </a:lnTo>
                  <a:close/>
                </a:path>
                <a:path w="806450" h="798830">
                  <a:moveTo>
                    <a:pt x="559256" y="480060"/>
                  </a:moveTo>
                  <a:lnTo>
                    <a:pt x="551687" y="480060"/>
                  </a:lnTo>
                  <a:lnTo>
                    <a:pt x="557143" y="477395"/>
                  </a:lnTo>
                  <a:lnTo>
                    <a:pt x="559256" y="480060"/>
                  </a:lnTo>
                  <a:close/>
                </a:path>
                <a:path w="806450" h="798830">
                  <a:moveTo>
                    <a:pt x="452628" y="521208"/>
                  </a:moveTo>
                  <a:lnTo>
                    <a:pt x="442034" y="514937"/>
                  </a:lnTo>
                  <a:lnTo>
                    <a:pt x="452628" y="510540"/>
                  </a:lnTo>
                  <a:lnTo>
                    <a:pt x="452628" y="521208"/>
                  </a:lnTo>
                  <a:close/>
                </a:path>
                <a:path w="806450" h="798830">
                  <a:moveTo>
                    <a:pt x="457200" y="521208"/>
                  </a:moveTo>
                  <a:lnTo>
                    <a:pt x="452628" y="521208"/>
                  </a:lnTo>
                  <a:lnTo>
                    <a:pt x="452628" y="510540"/>
                  </a:lnTo>
                  <a:lnTo>
                    <a:pt x="458724" y="510540"/>
                  </a:lnTo>
                  <a:lnTo>
                    <a:pt x="461772" y="513587"/>
                  </a:lnTo>
                  <a:lnTo>
                    <a:pt x="460248" y="516636"/>
                  </a:lnTo>
                  <a:lnTo>
                    <a:pt x="460248" y="518160"/>
                  </a:lnTo>
                  <a:lnTo>
                    <a:pt x="457200" y="521208"/>
                  </a:lnTo>
                  <a:close/>
                </a:path>
                <a:path w="806450" h="798830">
                  <a:moveTo>
                    <a:pt x="794281" y="795473"/>
                  </a:moveTo>
                  <a:lnTo>
                    <a:pt x="371856" y="554736"/>
                  </a:lnTo>
                  <a:lnTo>
                    <a:pt x="368808" y="553211"/>
                  </a:lnTo>
                  <a:lnTo>
                    <a:pt x="368808" y="547116"/>
                  </a:lnTo>
                  <a:lnTo>
                    <a:pt x="371856" y="544068"/>
                  </a:lnTo>
                  <a:lnTo>
                    <a:pt x="442034" y="514937"/>
                  </a:lnTo>
                  <a:lnTo>
                    <a:pt x="452628" y="521208"/>
                  </a:lnTo>
                  <a:lnTo>
                    <a:pt x="457200" y="521208"/>
                  </a:lnTo>
                  <a:lnTo>
                    <a:pt x="402128" y="544068"/>
                  </a:lnTo>
                  <a:lnTo>
                    <a:pt x="376428" y="544068"/>
                  </a:lnTo>
                  <a:lnTo>
                    <a:pt x="376428" y="554736"/>
                  </a:lnTo>
                  <a:lnTo>
                    <a:pt x="395097" y="554736"/>
                  </a:lnTo>
                  <a:lnTo>
                    <a:pt x="776112" y="772459"/>
                  </a:lnTo>
                  <a:lnTo>
                    <a:pt x="794281" y="795473"/>
                  </a:lnTo>
                  <a:close/>
                </a:path>
                <a:path w="806450" h="798830">
                  <a:moveTo>
                    <a:pt x="376428" y="554736"/>
                  </a:moveTo>
                  <a:lnTo>
                    <a:pt x="376428" y="544068"/>
                  </a:lnTo>
                  <a:lnTo>
                    <a:pt x="387241" y="550247"/>
                  </a:lnTo>
                  <a:lnTo>
                    <a:pt x="376428" y="554736"/>
                  </a:lnTo>
                  <a:close/>
                </a:path>
                <a:path w="806450" h="798830">
                  <a:moveTo>
                    <a:pt x="387241" y="550247"/>
                  </a:moveTo>
                  <a:lnTo>
                    <a:pt x="376428" y="544068"/>
                  </a:lnTo>
                  <a:lnTo>
                    <a:pt x="402128" y="544068"/>
                  </a:lnTo>
                  <a:lnTo>
                    <a:pt x="387241" y="550247"/>
                  </a:lnTo>
                  <a:close/>
                </a:path>
                <a:path w="806450" h="798830">
                  <a:moveTo>
                    <a:pt x="395097" y="554736"/>
                  </a:moveTo>
                  <a:lnTo>
                    <a:pt x="376428" y="554736"/>
                  </a:lnTo>
                  <a:lnTo>
                    <a:pt x="387241" y="550247"/>
                  </a:lnTo>
                  <a:lnTo>
                    <a:pt x="395097" y="554736"/>
                  </a:lnTo>
                  <a:close/>
                </a:path>
                <a:path w="806450" h="798830">
                  <a:moveTo>
                    <a:pt x="796018" y="796463"/>
                  </a:moveTo>
                  <a:lnTo>
                    <a:pt x="794281" y="795473"/>
                  </a:lnTo>
                  <a:lnTo>
                    <a:pt x="776112" y="772459"/>
                  </a:lnTo>
                  <a:lnTo>
                    <a:pt x="803148" y="787908"/>
                  </a:lnTo>
                  <a:lnTo>
                    <a:pt x="796018" y="796463"/>
                  </a:lnTo>
                  <a:close/>
                </a:path>
                <a:path w="806450" h="798830">
                  <a:moveTo>
                    <a:pt x="795528" y="797051"/>
                  </a:moveTo>
                  <a:lnTo>
                    <a:pt x="794281" y="795473"/>
                  </a:lnTo>
                  <a:lnTo>
                    <a:pt x="796018" y="796463"/>
                  </a:lnTo>
                  <a:lnTo>
                    <a:pt x="795528" y="797051"/>
                  </a:lnTo>
                  <a:close/>
                </a:path>
              </a:pathLst>
            </a:custGeom>
            <a:solidFill>
              <a:srgbClr val="97B8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69620"/>
              <a:ext cx="10692384" cy="601979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51578" y="5521125"/>
            <a:ext cx="4248785" cy="8813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5600" b="1" i="1" spc="-5" dirty="0">
                <a:solidFill>
                  <a:srgbClr val="FFFFFF"/>
                </a:solidFill>
                <a:latin typeface="Calibri"/>
                <a:cs typeface="Calibri"/>
              </a:rPr>
              <a:t>Escalabilidade</a:t>
            </a:r>
            <a:endParaRPr sz="5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3943" y="6471285"/>
            <a:ext cx="805815" cy="74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50"/>
              </a:lnSpc>
            </a:pPr>
            <a:r>
              <a:rPr sz="550" spc="20" dirty="0">
                <a:solidFill>
                  <a:srgbClr val="646D79"/>
                </a:solidFill>
                <a:latin typeface="Calibri"/>
                <a:cs typeface="Calibri"/>
              </a:rPr>
              <a:t>CCP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646D79"/>
                </a:solidFill>
                <a:latin typeface="Calibri"/>
                <a:cs typeface="Calibri"/>
              </a:rPr>
              <a:t>–</a:t>
            </a:r>
            <a:r>
              <a:rPr sz="550" spc="-10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20" dirty="0">
                <a:solidFill>
                  <a:srgbClr val="646D79"/>
                </a:solidFill>
                <a:latin typeface="Calibri"/>
                <a:cs typeface="Calibri"/>
              </a:rPr>
              <a:t>CLOUD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646D79"/>
                </a:solidFill>
                <a:latin typeface="Calibri"/>
                <a:cs typeface="Calibri"/>
              </a:rPr>
              <a:t>COMPUTING</a:t>
            </a:r>
            <a:endParaRPr sz="5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772668"/>
            <a:ext cx="10692765" cy="6015355"/>
            <a:chOff x="0" y="772668"/>
            <a:chExt cx="10692765" cy="60153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10343" y="1434084"/>
              <a:ext cx="859536" cy="87477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46919" y="1461516"/>
              <a:ext cx="794004" cy="78638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640823" y="1455420"/>
              <a:ext cx="806450" cy="798830"/>
            </a:xfrm>
            <a:custGeom>
              <a:avLst/>
              <a:gdLst/>
              <a:ahLst/>
              <a:cxnLst/>
              <a:rect l="l" t="t" r="r" b="b"/>
              <a:pathLst>
                <a:path w="806450" h="798830">
                  <a:moveTo>
                    <a:pt x="273720" y="311273"/>
                  </a:moveTo>
                  <a:lnTo>
                    <a:pt x="3048" y="152400"/>
                  </a:lnTo>
                  <a:lnTo>
                    <a:pt x="1524" y="152400"/>
                  </a:lnTo>
                  <a:lnTo>
                    <a:pt x="0" y="149352"/>
                  </a:lnTo>
                  <a:lnTo>
                    <a:pt x="0" y="146304"/>
                  </a:lnTo>
                  <a:lnTo>
                    <a:pt x="3048" y="143256"/>
                  </a:lnTo>
                  <a:lnTo>
                    <a:pt x="315467" y="1524"/>
                  </a:lnTo>
                  <a:lnTo>
                    <a:pt x="316991" y="0"/>
                  </a:lnTo>
                  <a:lnTo>
                    <a:pt x="320040" y="1524"/>
                  </a:lnTo>
                  <a:lnTo>
                    <a:pt x="321564" y="3048"/>
                  </a:lnTo>
                  <a:lnTo>
                    <a:pt x="327134" y="10668"/>
                  </a:lnTo>
                  <a:lnTo>
                    <a:pt x="312419" y="10668"/>
                  </a:lnTo>
                  <a:lnTo>
                    <a:pt x="315160" y="14416"/>
                  </a:lnTo>
                  <a:lnTo>
                    <a:pt x="32544" y="143256"/>
                  </a:lnTo>
                  <a:lnTo>
                    <a:pt x="9143" y="143256"/>
                  </a:lnTo>
                  <a:lnTo>
                    <a:pt x="9143" y="153924"/>
                  </a:lnTo>
                  <a:lnTo>
                    <a:pt x="27389" y="153924"/>
                  </a:lnTo>
                  <a:lnTo>
                    <a:pt x="288035" y="306324"/>
                  </a:lnTo>
                  <a:lnTo>
                    <a:pt x="283463" y="306324"/>
                  </a:lnTo>
                  <a:lnTo>
                    <a:pt x="273720" y="311273"/>
                  </a:lnTo>
                  <a:close/>
                </a:path>
                <a:path w="806450" h="798830">
                  <a:moveTo>
                    <a:pt x="315160" y="14416"/>
                  </a:moveTo>
                  <a:lnTo>
                    <a:pt x="312419" y="10668"/>
                  </a:lnTo>
                  <a:lnTo>
                    <a:pt x="320040" y="12192"/>
                  </a:lnTo>
                  <a:lnTo>
                    <a:pt x="315160" y="14416"/>
                  </a:lnTo>
                  <a:close/>
                </a:path>
                <a:path w="806450" h="798830">
                  <a:moveTo>
                    <a:pt x="469422" y="225436"/>
                  </a:moveTo>
                  <a:lnTo>
                    <a:pt x="315160" y="14416"/>
                  </a:lnTo>
                  <a:lnTo>
                    <a:pt x="320040" y="12192"/>
                  </a:lnTo>
                  <a:lnTo>
                    <a:pt x="312419" y="10668"/>
                  </a:lnTo>
                  <a:lnTo>
                    <a:pt x="327134" y="10668"/>
                  </a:lnTo>
                  <a:lnTo>
                    <a:pt x="481993" y="222504"/>
                  </a:lnTo>
                  <a:lnTo>
                    <a:pt x="477011" y="222504"/>
                  </a:lnTo>
                  <a:lnTo>
                    <a:pt x="469422" y="225436"/>
                  </a:lnTo>
                  <a:close/>
                </a:path>
                <a:path w="806450" h="798830">
                  <a:moveTo>
                    <a:pt x="9143" y="153924"/>
                  </a:moveTo>
                  <a:lnTo>
                    <a:pt x="9143" y="143256"/>
                  </a:lnTo>
                  <a:lnTo>
                    <a:pt x="19395" y="149250"/>
                  </a:lnTo>
                  <a:lnTo>
                    <a:pt x="9143" y="153924"/>
                  </a:lnTo>
                  <a:close/>
                </a:path>
                <a:path w="806450" h="798830">
                  <a:moveTo>
                    <a:pt x="19395" y="149250"/>
                  </a:moveTo>
                  <a:lnTo>
                    <a:pt x="9143" y="143256"/>
                  </a:lnTo>
                  <a:lnTo>
                    <a:pt x="32544" y="143256"/>
                  </a:lnTo>
                  <a:lnTo>
                    <a:pt x="19395" y="149250"/>
                  </a:lnTo>
                  <a:close/>
                </a:path>
                <a:path w="806450" h="798830">
                  <a:moveTo>
                    <a:pt x="27389" y="153924"/>
                  </a:moveTo>
                  <a:lnTo>
                    <a:pt x="9143" y="153924"/>
                  </a:lnTo>
                  <a:lnTo>
                    <a:pt x="19395" y="149250"/>
                  </a:lnTo>
                  <a:lnTo>
                    <a:pt x="27389" y="153924"/>
                  </a:lnTo>
                  <a:close/>
                </a:path>
                <a:path w="806450" h="798830">
                  <a:moveTo>
                    <a:pt x="473963" y="231648"/>
                  </a:moveTo>
                  <a:lnTo>
                    <a:pt x="469422" y="225436"/>
                  </a:lnTo>
                  <a:lnTo>
                    <a:pt x="477011" y="222504"/>
                  </a:lnTo>
                  <a:lnTo>
                    <a:pt x="473963" y="231648"/>
                  </a:lnTo>
                  <a:close/>
                </a:path>
                <a:path w="806450" h="798830">
                  <a:moveTo>
                    <a:pt x="483108" y="231648"/>
                  </a:moveTo>
                  <a:lnTo>
                    <a:pt x="473963" y="231648"/>
                  </a:lnTo>
                  <a:lnTo>
                    <a:pt x="477011" y="222504"/>
                  </a:lnTo>
                  <a:lnTo>
                    <a:pt x="481993" y="222504"/>
                  </a:lnTo>
                  <a:lnTo>
                    <a:pt x="483108" y="224028"/>
                  </a:lnTo>
                  <a:lnTo>
                    <a:pt x="484516" y="225436"/>
                  </a:lnTo>
                  <a:lnTo>
                    <a:pt x="484632" y="230124"/>
                  </a:lnTo>
                  <a:lnTo>
                    <a:pt x="483108" y="231648"/>
                  </a:lnTo>
                  <a:close/>
                </a:path>
                <a:path w="806450" h="798830">
                  <a:moveTo>
                    <a:pt x="605242" y="442528"/>
                  </a:moveTo>
                  <a:lnTo>
                    <a:pt x="408432" y="257555"/>
                  </a:lnTo>
                  <a:lnTo>
                    <a:pt x="406908" y="257555"/>
                  </a:lnTo>
                  <a:lnTo>
                    <a:pt x="406908" y="251460"/>
                  </a:lnTo>
                  <a:lnTo>
                    <a:pt x="409956" y="248412"/>
                  </a:lnTo>
                  <a:lnTo>
                    <a:pt x="469422" y="225436"/>
                  </a:lnTo>
                  <a:lnTo>
                    <a:pt x="473963" y="231648"/>
                  </a:lnTo>
                  <a:lnTo>
                    <a:pt x="483108" y="231648"/>
                  </a:lnTo>
                  <a:lnTo>
                    <a:pt x="483108" y="233172"/>
                  </a:lnTo>
                  <a:lnTo>
                    <a:pt x="481584" y="233172"/>
                  </a:lnTo>
                  <a:lnTo>
                    <a:pt x="438194" y="249936"/>
                  </a:lnTo>
                  <a:lnTo>
                    <a:pt x="416052" y="249936"/>
                  </a:lnTo>
                  <a:lnTo>
                    <a:pt x="414528" y="259080"/>
                  </a:lnTo>
                  <a:lnTo>
                    <a:pt x="425781" y="259080"/>
                  </a:lnTo>
                  <a:lnTo>
                    <a:pt x="617122" y="438911"/>
                  </a:lnTo>
                  <a:lnTo>
                    <a:pt x="612648" y="438911"/>
                  </a:lnTo>
                  <a:lnTo>
                    <a:pt x="605242" y="442528"/>
                  </a:lnTo>
                  <a:close/>
                </a:path>
                <a:path w="806450" h="798830">
                  <a:moveTo>
                    <a:pt x="414528" y="259080"/>
                  </a:moveTo>
                  <a:lnTo>
                    <a:pt x="416052" y="249936"/>
                  </a:lnTo>
                  <a:lnTo>
                    <a:pt x="422502" y="255998"/>
                  </a:lnTo>
                  <a:lnTo>
                    <a:pt x="414528" y="259080"/>
                  </a:lnTo>
                  <a:close/>
                </a:path>
                <a:path w="806450" h="798830">
                  <a:moveTo>
                    <a:pt x="422502" y="255998"/>
                  </a:moveTo>
                  <a:lnTo>
                    <a:pt x="416052" y="249936"/>
                  </a:lnTo>
                  <a:lnTo>
                    <a:pt x="438194" y="249936"/>
                  </a:lnTo>
                  <a:lnTo>
                    <a:pt x="422502" y="255998"/>
                  </a:lnTo>
                  <a:close/>
                </a:path>
                <a:path w="806450" h="798830">
                  <a:moveTo>
                    <a:pt x="425781" y="259080"/>
                  </a:moveTo>
                  <a:lnTo>
                    <a:pt x="414528" y="259080"/>
                  </a:lnTo>
                  <a:lnTo>
                    <a:pt x="422502" y="255998"/>
                  </a:lnTo>
                  <a:lnTo>
                    <a:pt x="425781" y="259080"/>
                  </a:lnTo>
                  <a:close/>
                </a:path>
                <a:path w="806450" h="798830">
                  <a:moveTo>
                    <a:pt x="283463" y="316991"/>
                  </a:moveTo>
                  <a:lnTo>
                    <a:pt x="273720" y="311273"/>
                  </a:lnTo>
                  <a:lnTo>
                    <a:pt x="283463" y="306324"/>
                  </a:lnTo>
                  <a:lnTo>
                    <a:pt x="283463" y="316991"/>
                  </a:lnTo>
                  <a:close/>
                </a:path>
                <a:path w="806450" h="798830">
                  <a:moveTo>
                    <a:pt x="288035" y="316991"/>
                  </a:moveTo>
                  <a:lnTo>
                    <a:pt x="283463" y="316991"/>
                  </a:lnTo>
                  <a:lnTo>
                    <a:pt x="283463" y="306324"/>
                  </a:lnTo>
                  <a:lnTo>
                    <a:pt x="288035" y="306324"/>
                  </a:lnTo>
                  <a:lnTo>
                    <a:pt x="291083" y="309372"/>
                  </a:lnTo>
                  <a:lnTo>
                    <a:pt x="291083" y="313943"/>
                  </a:lnTo>
                  <a:lnTo>
                    <a:pt x="288035" y="316991"/>
                  </a:lnTo>
                  <a:close/>
                </a:path>
                <a:path w="806450" h="798830">
                  <a:moveTo>
                    <a:pt x="193547" y="364236"/>
                  </a:moveTo>
                  <a:lnTo>
                    <a:pt x="185927" y="364236"/>
                  </a:lnTo>
                  <a:lnTo>
                    <a:pt x="184403" y="361187"/>
                  </a:lnTo>
                  <a:lnTo>
                    <a:pt x="184403" y="359663"/>
                  </a:lnTo>
                  <a:lnTo>
                    <a:pt x="185927" y="358140"/>
                  </a:lnTo>
                  <a:lnTo>
                    <a:pt x="185927" y="356616"/>
                  </a:lnTo>
                  <a:lnTo>
                    <a:pt x="187451" y="355092"/>
                  </a:lnTo>
                  <a:lnTo>
                    <a:pt x="273720" y="311273"/>
                  </a:lnTo>
                  <a:lnTo>
                    <a:pt x="283463" y="316991"/>
                  </a:lnTo>
                  <a:lnTo>
                    <a:pt x="288035" y="316991"/>
                  </a:lnTo>
                  <a:lnTo>
                    <a:pt x="211836" y="355092"/>
                  </a:lnTo>
                  <a:lnTo>
                    <a:pt x="193547" y="355092"/>
                  </a:lnTo>
                  <a:lnTo>
                    <a:pt x="193547" y="364236"/>
                  </a:lnTo>
                  <a:close/>
                </a:path>
                <a:path w="806450" h="798830">
                  <a:moveTo>
                    <a:pt x="193547" y="364236"/>
                  </a:moveTo>
                  <a:lnTo>
                    <a:pt x="193547" y="355092"/>
                  </a:lnTo>
                  <a:lnTo>
                    <a:pt x="201966" y="360026"/>
                  </a:lnTo>
                  <a:lnTo>
                    <a:pt x="193547" y="364236"/>
                  </a:lnTo>
                  <a:close/>
                </a:path>
                <a:path w="806450" h="798830">
                  <a:moveTo>
                    <a:pt x="201966" y="360026"/>
                  </a:moveTo>
                  <a:lnTo>
                    <a:pt x="193547" y="355092"/>
                  </a:lnTo>
                  <a:lnTo>
                    <a:pt x="211836" y="355092"/>
                  </a:lnTo>
                  <a:lnTo>
                    <a:pt x="201966" y="360026"/>
                  </a:lnTo>
                  <a:close/>
                </a:path>
                <a:path w="806450" h="798830">
                  <a:moveTo>
                    <a:pt x="442034" y="514937"/>
                  </a:moveTo>
                  <a:lnTo>
                    <a:pt x="187451" y="364236"/>
                  </a:lnTo>
                  <a:lnTo>
                    <a:pt x="193547" y="364236"/>
                  </a:lnTo>
                  <a:lnTo>
                    <a:pt x="201966" y="360026"/>
                  </a:lnTo>
                  <a:lnTo>
                    <a:pt x="458724" y="510540"/>
                  </a:lnTo>
                  <a:lnTo>
                    <a:pt x="452628" y="510540"/>
                  </a:lnTo>
                  <a:lnTo>
                    <a:pt x="442034" y="514937"/>
                  </a:lnTo>
                  <a:close/>
                </a:path>
                <a:path w="806450" h="798830">
                  <a:moveTo>
                    <a:pt x="611124" y="448056"/>
                  </a:moveTo>
                  <a:lnTo>
                    <a:pt x="605242" y="442528"/>
                  </a:lnTo>
                  <a:lnTo>
                    <a:pt x="612648" y="438911"/>
                  </a:lnTo>
                  <a:lnTo>
                    <a:pt x="611124" y="448056"/>
                  </a:lnTo>
                  <a:close/>
                </a:path>
                <a:path w="806450" h="798830">
                  <a:moveTo>
                    <a:pt x="620268" y="448056"/>
                  </a:moveTo>
                  <a:lnTo>
                    <a:pt x="611124" y="448056"/>
                  </a:lnTo>
                  <a:lnTo>
                    <a:pt x="612648" y="438911"/>
                  </a:lnTo>
                  <a:lnTo>
                    <a:pt x="617122" y="438911"/>
                  </a:lnTo>
                  <a:lnTo>
                    <a:pt x="618744" y="440436"/>
                  </a:lnTo>
                  <a:lnTo>
                    <a:pt x="620268" y="440436"/>
                  </a:lnTo>
                  <a:lnTo>
                    <a:pt x="621792" y="443484"/>
                  </a:lnTo>
                  <a:lnTo>
                    <a:pt x="620268" y="445008"/>
                  </a:lnTo>
                  <a:lnTo>
                    <a:pt x="620268" y="448056"/>
                  </a:lnTo>
                  <a:close/>
                </a:path>
                <a:path w="806450" h="798830">
                  <a:moveTo>
                    <a:pt x="803148" y="798576"/>
                  </a:moveTo>
                  <a:lnTo>
                    <a:pt x="800100" y="798576"/>
                  </a:lnTo>
                  <a:lnTo>
                    <a:pt x="797052" y="797051"/>
                  </a:lnTo>
                  <a:lnTo>
                    <a:pt x="796018" y="796463"/>
                  </a:lnTo>
                  <a:lnTo>
                    <a:pt x="803148" y="787908"/>
                  </a:lnTo>
                  <a:lnTo>
                    <a:pt x="776112" y="772459"/>
                  </a:lnTo>
                  <a:lnTo>
                    <a:pt x="544068" y="478536"/>
                  </a:lnTo>
                  <a:lnTo>
                    <a:pt x="544068" y="477011"/>
                  </a:lnTo>
                  <a:lnTo>
                    <a:pt x="542544" y="475487"/>
                  </a:lnTo>
                  <a:lnTo>
                    <a:pt x="544068" y="473963"/>
                  </a:lnTo>
                  <a:lnTo>
                    <a:pt x="544068" y="472440"/>
                  </a:lnTo>
                  <a:lnTo>
                    <a:pt x="545592" y="470916"/>
                  </a:lnTo>
                  <a:lnTo>
                    <a:pt x="547116" y="470916"/>
                  </a:lnTo>
                  <a:lnTo>
                    <a:pt x="605242" y="442528"/>
                  </a:lnTo>
                  <a:lnTo>
                    <a:pt x="611124" y="448056"/>
                  </a:lnTo>
                  <a:lnTo>
                    <a:pt x="617220" y="448056"/>
                  </a:lnTo>
                  <a:lnTo>
                    <a:pt x="567290" y="472440"/>
                  </a:lnTo>
                  <a:lnTo>
                    <a:pt x="553211" y="472440"/>
                  </a:lnTo>
                  <a:lnTo>
                    <a:pt x="551687" y="480060"/>
                  </a:lnTo>
                  <a:lnTo>
                    <a:pt x="559256" y="480060"/>
                  </a:lnTo>
                  <a:lnTo>
                    <a:pt x="804672" y="789432"/>
                  </a:lnTo>
                  <a:lnTo>
                    <a:pt x="806196" y="790955"/>
                  </a:lnTo>
                  <a:lnTo>
                    <a:pt x="806196" y="794003"/>
                  </a:lnTo>
                  <a:lnTo>
                    <a:pt x="804672" y="797051"/>
                  </a:lnTo>
                  <a:lnTo>
                    <a:pt x="803148" y="798576"/>
                  </a:lnTo>
                  <a:close/>
                </a:path>
                <a:path w="806450" h="798830">
                  <a:moveTo>
                    <a:pt x="551687" y="480060"/>
                  </a:moveTo>
                  <a:lnTo>
                    <a:pt x="553211" y="472440"/>
                  </a:lnTo>
                  <a:lnTo>
                    <a:pt x="557143" y="477395"/>
                  </a:lnTo>
                  <a:lnTo>
                    <a:pt x="551687" y="480060"/>
                  </a:lnTo>
                  <a:close/>
                </a:path>
                <a:path w="806450" h="798830">
                  <a:moveTo>
                    <a:pt x="557143" y="477395"/>
                  </a:moveTo>
                  <a:lnTo>
                    <a:pt x="553211" y="472440"/>
                  </a:lnTo>
                  <a:lnTo>
                    <a:pt x="567290" y="472440"/>
                  </a:lnTo>
                  <a:lnTo>
                    <a:pt x="557143" y="477395"/>
                  </a:lnTo>
                  <a:close/>
                </a:path>
                <a:path w="806450" h="798830">
                  <a:moveTo>
                    <a:pt x="559256" y="480060"/>
                  </a:moveTo>
                  <a:lnTo>
                    <a:pt x="551687" y="480060"/>
                  </a:lnTo>
                  <a:lnTo>
                    <a:pt x="557143" y="477395"/>
                  </a:lnTo>
                  <a:lnTo>
                    <a:pt x="559256" y="480060"/>
                  </a:lnTo>
                  <a:close/>
                </a:path>
                <a:path w="806450" h="798830">
                  <a:moveTo>
                    <a:pt x="452628" y="521208"/>
                  </a:moveTo>
                  <a:lnTo>
                    <a:pt x="442034" y="514937"/>
                  </a:lnTo>
                  <a:lnTo>
                    <a:pt x="452628" y="510540"/>
                  </a:lnTo>
                  <a:lnTo>
                    <a:pt x="452628" y="521208"/>
                  </a:lnTo>
                  <a:close/>
                </a:path>
                <a:path w="806450" h="798830">
                  <a:moveTo>
                    <a:pt x="457200" y="521208"/>
                  </a:moveTo>
                  <a:lnTo>
                    <a:pt x="452628" y="521208"/>
                  </a:lnTo>
                  <a:lnTo>
                    <a:pt x="452628" y="510540"/>
                  </a:lnTo>
                  <a:lnTo>
                    <a:pt x="458724" y="510540"/>
                  </a:lnTo>
                  <a:lnTo>
                    <a:pt x="461772" y="513587"/>
                  </a:lnTo>
                  <a:lnTo>
                    <a:pt x="460248" y="516636"/>
                  </a:lnTo>
                  <a:lnTo>
                    <a:pt x="460248" y="518160"/>
                  </a:lnTo>
                  <a:lnTo>
                    <a:pt x="457200" y="521208"/>
                  </a:lnTo>
                  <a:close/>
                </a:path>
                <a:path w="806450" h="798830">
                  <a:moveTo>
                    <a:pt x="794281" y="795473"/>
                  </a:moveTo>
                  <a:lnTo>
                    <a:pt x="371856" y="554736"/>
                  </a:lnTo>
                  <a:lnTo>
                    <a:pt x="368808" y="553211"/>
                  </a:lnTo>
                  <a:lnTo>
                    <a:pt x="368808" y="547116"/>
                  </a:lnTo>
                  <a:lnTo>
                    <a:pt x="371856" y="544068"/>
                  </a:lnTo>
                  <a:lnTo>
                    <a:pt x="442034" y="514937"/>
                  </a:lnTo>
                  <a:lnTo>
                    <a:pt x="452628" y="521208"/>
                  </a:lnTo>
                  <a:lnTo>
                    <a:pt x="457200" y="521208"/>
                  </a:lnTo>
                  <a:lnTo>
                    <a:pt x="402128" y="544068"/>
                  </a:lnTo>
                  <a:lnTo>
                    <a:pt x="376428" y="544068"/>
                  </a:lnTo>
                  <a:lnTo>
                    <a:pt x="376428" y="554736"/>
                  </a:lnTo>
                  <a:lnTo>
                    <a:pt x="395097" y="554736"/>
                  </a:lnTo>
                  <a:lnTo>
                    <a:pt x="776112" y="772459"/>
                  </a:lnTo>
                  <a:lnTo>
                    <a:pt x="794281" y="795473"/>
                  </a:lnTo>
                  <a:close/>
                </a:path>
                <a:path w="806450" h="798830">
                  <a:moveTo>
                    <a:pt x="376428" y="554736"/>
                  </a:moveTo>
                  <a:lnTo>
                    <a:pt x="376428" y="544068"/>
                  </a:lnTo>
                  <a:lnTo>
                    <a:pt x="387241" y="550247"/>
                  </a:lnTo>
                  <a:lnTo>
                    <a:pt x="376428" y="554736"/>
                  </a:lnTo>
                  <a:close/>
                </a:path>
                <a:path w="806450" h="798830">
                  <a:moveTo>
                    <a:pt x="387241" y="550247"/>
                  </a:moveTo>
                  <a:lnTo>
                    <a:pt x="376428" y="544068"/>
                  </a:lnTo>
                  <a:lnTo>
                    <a:pt x="402128" y="544068"/>
                  </a:lnTo>
                  <a:lnTo>
                    <a:pt x="387241" y="550247"/>
                  </a:lnTo>
                  <a:close/>
                </a:path>
                <a:path w="806450" h="798830">
                  <a:moveTo>
                    <a:pt x="395097" y="554736"/>
                  </a:moveTo>
                  <a:lnTo>
                    <a:pt x="376428" y="554736"/>
                  </a:lnTo>
                  <a:lnTo>
                    <a:pt x="387241" y="550247"/>
                  </a:lnTo>
                  <a:lnTo>
                    <a:pt x="395097" y="554736"/>
                  </a:lnTo>
                  <a:close/>
                </a:path>
                <a:path w="806450" h="798830">
                  <a:moveTo>
                    <a:pt x="796018" y="796463"/>
                  </a:moveTo>
                  <a:lnTo>
                    <a:pt x="794281" y="795473"/>
                  </a:lnTo>
                  <a:lnTo>
                    <a:pt x="776112" y="772459"/>
                  </a:lnTo>
                  <a:lnTo>
                    <a:pt x="803148" y="787908"/>
                  </a:lnTo>
                  <a:lnTo>
                    <a:pt x="796018" y="796463"/>
                  </a:lnTo>
                  <a:close/>
                </a:path>
                <a:path w="806450" h="798830">
                  <a:moveTo>
                    <a:pt x="795528" y="797051"/>
                  </a:moveTo>
                  <a:lnTo>
                    <a:pt x="794281" y="795473"/>
                  </a:lnTo>
                  <a:lnTo>
                    <a:pt x="796018" y="796463"/>
                  </a:lnTo>
                  <a:lnTo>
                    <a:pt x="795528" y="797051"/>
                  </a:lnTo>
                  <a:close/>
                </a:path>
              </a:pathLst>
            </a:custGeom>
            <a:solidFill>
              <a:srgbClr val="97B8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72668"/>
              <a:ext cx="10692384" cy="601522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409944" y="2516124"/>
              <a:ext cx="4255008" cy="3749040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7284270" y="2642073"/>
            <a:ext cx="2447925" cy="6673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200" spc="-10" dirty="0">
                <a:solidFill>
                  <a:srgbClr val="FFFFFF"/>
                </a:solidFill>
                <a:latin typeface="Calibri"/>
                <a:cs typeface="Calibri"/>
              </a:rPr>
              <a:t>VOCÊ</a:t>
            </a:r>
            <a:r>
              <a:rPr sz="4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00" spc="-10" dirty="0">
                <a:solidFill>
                  <a:srgbClr val="FFFFFF"/>
                </a:solidFill>
                <a:latin typeface="Calibri"/>
                <a:cs typeface="Calibri"/>
              </a:rPr>
              <a:t>SABE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44283" y="3319272"/>
            <a:ext cx="1782445" cy="654050"/>
          </a:xfrm>
          <a:prstGeom prst="rect">
            <a:avLst/>
          </a:prstGeom>
          <a:solidFill>
            <a:srgbClr val="FFFF0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4875"/>
              </a:lnSpc>
            </a:pPr>
            <a:r>
              <a:rPr sz="4200" spc="-15" dirty="0">
                <a:latin typeface="Calibri"/>
                <a:cs typeface="Calibri"/>
              </a:rPr>
              <a:t>M</a:t>
            </a:r>
            <a:r>
              <a:rPr sz="4200" spc="-30" dirty="0">
                <a:latin typeface="Calibri"/>
                <a:cs typeface="Calibri"/>
              </a:rPr>
              <a:t>E</a:t>
            </a:r>
            <a:r>
              <a:rPr sz="4200" spc="5" dirty="0">
                <a:latin typeface="Calibri"/>
                <a:cs typeface="Calibri"/>
              </a:rPr>
              <a:t>S</a:t>
            </a:r>
            <a:r>
              <a:rPr sz="4200" spc="30" dirty="0">
                <a:latin typeface="Calibri"/>
                <a:cs typeface="Calibri"/>
              </a:rPr>
              <a:t>M</a:t>
            </a:r>
            <a:r>
              <a:rPr sz="4200" spc="5" dirty="0">
                <a:latin typeface="Calibri"/>
                <a:cs typeface="Calibri"/>
              </a:rPr>
              <a:t>O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721359" y="3283827"/>
            <a:ext cx="1463675" cy="6673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200" spc="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42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00" spc="-5" dirty="0">
                <a:solidFill>
                  <a:srgbClr val="FFFFFF"/>
                </a:solidFill>
                <a:latin typeface="Calibri"/>
                <a:cs typeface="Calibri"/>
              </a:rPr>
              <a:t>QUE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729495" y="3925318"/>
            <a:ext cx="3557904" cy="1950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" algn="ctr">
              <a:lnSpc>
                <a:spcPct val="100200"/>
              </a:lnSpc>
              <a:spcBef>
                <a:spcPts val="100"/>
              </a:spcBef>
            </a:pPr>
            <a:r>
              <a:rPr sz="4200" dirty="0">
                <a:solidFill>
                  <a:srgbClr val="FFFFFF"/>
                </a:solidFill>
                <a:latin typeface="Calibri"/>
                <a:cs typeface="Calibri"/>
              </a:rPr>
              <a:t>SIGNIFICA </a:t>
            </a:r>
            <a:r>
              <a:rPr sz="4200" spc="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00" spc="-20" dirty="0">
                <a:solidFill>
                  <a:srgbClr val="FFFFFF"/>
                </a:solidFill>
                <a:latin typeface="Calibri"/>
                <a:cs typeface="Calibri"/>
              </a:rPr>
              <a:t>CLOUD </a:t>
            </a:r>
            <a:r>
              <a:rPr sz="42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4200" spc="-55" dirty="0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sz="4200" spc="35" dirty="0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sz="4200" spc="-1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4200" spc="15" dirty="0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sz="4200" spc="-5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4200" spc="-30" dirty="0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sz="4200" spc="-10" dirty="0">
                <a:solidFill>
                  <a:srgbClr val="FFFFFF"/>
                </a:solidFill>
                <a:latin typeface="Calibri"/>
                <a:cs typeface="Calibri"/>
              </a:rPr>
              <a:t>I</a:t>
            </a:r>
            <a:r>
              <a:rPr sz="4200" spc="2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4200" dirty="0">
                <a:solidFill>
                  <a:srgbClr val="FFFFFF"/>
                </a:solidFill>
                <a:latin typeface="Calibri"/>
                <a:cs typeface="Calibri"/>
              </a:rPr>
              <a:t>G</a:t>
            </a:r>
            <a:r>
              <a:rPr sz="4200" spc="30" dirty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r>
              <a:rPr sz="4200" spc="-10" dirty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r>
              <a:rPr sz="4200" spc="5" dirty="0">
                <a:solidFill>
                  <a:srgbClr val="FFFFFF"/>
                </a:solidFill>
                <a:latin typeface="Calibri"/>
                <a:cs typeface="Calibri"/>
              </a:rPr>
              <a:t>?</a:t>
            </a:r>
            <a:endParaRPr sz="4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43" y="2558317"/>
            <a:ext cx="9952355" cy="39966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05410" marR="55244" indent="-1270" algn="ctr">
              <a:lnSpc>
                <a:spcPct val="100400"/>
              </a:lnSpc>
              <a:spcBef>
                <a:spcPts val="95"/>
              </a:spcBef>
            </a:pPr>
            <a:r>
              <a:rPr sz="2800" spc="-15" dirty="0">
                <a:solidFill>
                  <a:srgbClr val="7E7E7E"/>
                </a:solidFill>
                <a:latin typeface="Calibri"/>
                <a:cs typeface="Calibri"/>
              </a:rPr>
              <a:t>Antes</a:t>
            </a:r>
            <a:r>
              <a:rPr sz="2800" spc="5" dirty="0">
                <a:solidFill>
                  <a:srgbClr val="7E7E7E"/>
                </a:solidFill>
                <a:latin typeface="Calibri"/>
                <a:cs typeface="Calibri"/>
              </a:rPr>
              <a:t> da</a:t>
            </a:r>
            <a:r>
              <a:rPr sz="280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computação </a:t>
            </a:r>
            <a:r>
              <a:rPr sz="2800" spc="5" dirty="0">
                <a:solidFill>
                  <a:srgbClr val="7E7E7E"/>
                </a:solidFill>
                <a:latin typeface="Calibri"/>
                <a:cs typeface="Calibri"/>
              </a:rPr>
              <a:t>em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nuvem,</a:t>
            </a:r>
            <a:r>
              <a:rPr sz="280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7E7E7E"/>
                </a:solidFill>
                <a:latin typeface="Calibri"/>
                <a:cs typeface="Calibri"/>
              </a:rPr>
              <a:t>era</a:t>
            </a:r>
            <a:r>
              <a:rPr sz="280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preciso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 provisionar 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7E7E7E"/>
                </a:solidFill>
                <a:latin typeface="Calibri"/>
                <a:cs typeface="Calibri"/>
              </a:rPr>
              <a:t>infraestrutura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7E7E7E"/>
                </a:solidFill>
                <a:latin typeface="Calibri"/>
                <a:cs typeface="Calibri"/>
              </a:rPr>
              <a:t>em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7E7E7E"/>
                </a:solidFill>
                <a:latin typeface="Calibri"/>
                <a:cs typeface="Calibri"/>
              </a:rPr>
              <a:t>excesso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para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7E7E7E"/>
                </a:solidFill>
                <a:latin typeface="Calibri"/>
                <a:cs typeface="Calibri"/>
              </a:rPr>
              <a:t>garantir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que você 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teria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capacidade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suficiente</a:t>
            </a:r>
            <a:r>
              <a:rPr sz="280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7E7E7E"/>
                </a:solidFill>
                <a:latin typeface="Calibri"/>
                <a:cs typeface="Calibri"/>
              </a:rPr>
              <a:t>para</a:t>
            </a:r>
            <a:r>
              <a:rPr sz="280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processar</a:t>
            </a:r>
            <a:r>
              <a:rPr sz="280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suas</a:t>
            </a:r>
            <a:r>
              <a:rPr sz="280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operações</a:t>
            </a:r>
            <a:r>
              <a:rPr sz="280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comerciais</a:t>
            </a:r>
            <a:r>
              <a:rPr sz="280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7E7E7E"/>
                </a:solidFill>
                <a:latin typeface="Calibri"/>
                <a:cs typeface="Calibri"/>
              </a:rPr>
              <a:t>durante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o</a:t>
            </a:r>
            <a:r>
              <a:rPr sz="2800" spc="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pico.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750">
              <a:latin typeface="Calibri"/>
              <a:cs typeface="Calibri"/>
            </a:endParaRPr>
          </a:p>
          <a:p>
            <a:pPr marL="56515" marR="5080" indent="-1270" algn="ctr">
              <a:lnSpc>
                <a:spcPct val="100299"/>
              </a:lnSpc>
              <a:spcBef>
                <a:spcPts val="5"/>
              </a:spcBef>
            </a:pPr>
            <a:r>
              <a:rPr sz="2800" spc="-20" dirty="0">
                <a:solidFill>
                  <a:srgbClr val="7E7E7E"/>
                </a:solidFill>
                <a:latin typeface="Calibri"/>
                <a:cs typeface="Calibri"/>
              </a:rPr>
              <a:t>Agora,</a:t>
            </a:r>
            <a:r>
              <a:rPr sz="280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é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possível</a:t>
            </a:r>
            <a:r>
              <a:rPr sz="280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provisionar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280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quantidade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7E7E7E"/>
                </a:solidFill>
                <a:latin typeface="Calibri"/>
                <a:cs typeface="Calibri"/>
              </a:rPr>
              <a:t>de</a:t>
            </a:r>
            <a:r>
              <a:rPr sz="280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recursos</a:t>
            </a:r>
            <a:r>
              <a:rPr sz="280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que</a:t>
            </a:r>
            <a:r>
              <a:rPr sz="280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você 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7E7E7E"/>
                </a:solidFill>
                <a:latin typeface="Calibri"/>
                <a:cs typeface="Calibri"/>
              </a:rPr>
              <a:t>realmente</a:t>
            </a:r>
            <a:r>
              <a:rPr sz="2800" spc="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precisa,</a:t>
            </a:r>
            <a:r>
              <a:rPr sz="280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sabendo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que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pode</a:t>
            </a:r>
            <a:r>
              <a:rPr sz="280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aumentar</a:t>
            </a:r>
            <a:r>
              <a:rPr sz="280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7E7E7E"/>
                </a:solidFill>
                <a:latin typeface="Calibri"/>
                <a:cs typeface="Calibri"/>
              </a:rPr>
              <a:t>ou</a:t>
            </a:r>
            <a:r>
              <a:rPr sz="2800" spc="-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diminuir </a:t>
            </a:r>
            <a:r>
              <a:rPr sz="280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7E7E7E"/>
                </a:solidFill>
                <a:latin typeface="Calibri"/>
                <a:cs typeface="Calibri"/>
              </a:rPr>
              <a:t>instantaneamente,</a:t>
            </a:r>
            <a:r>
              <a:rPr sz="2800" spc="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7E7E7E"/>
                </a:solidFill>
                <a:latin typeface="Calibri"/>
                <a:cs typeface="Calibri"/>
              </a:rPr>
              <a:t>conforme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necessidade</a:t>
            </a:r>
            <a:r>
              <a:rPr sz="280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da </a:t>
            </a:r>
            <a:r>
              <a:rPr sz="2800" spc="5" dirty="0">
                <a:solidFill>
                  <a:srgbClr val="7E7E7E"/>
                </a:solidFill>
                <a:latin typeface="Calibri"/>
                <a:cs typeface="Calibri"/>
              </a:rPr>
              <a:t>sua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empresa.</a:t>
            </a:r>
            <a:r>
              <a:rPr sz="280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7E7E7E"/>
                </a:solidFill>
                <a:latin typeface="Calibri"/>
                <a:cs typeface="Calibri"/>
              </a:rPr>
              <a:t>Isso </a:t>
            </a:r>
            <a:r>
              <a:rPr sz="280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reduz</a:t>
            </a:r>
            <a:r>
              <a:rPr sz="2800" spc="3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custos</a:t>
            </a:r>
            <a:r>
              <a:rPr sz="28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melhora </a:t>
            </a:r>
            <a:r>
              <a:rPr sz="2800" spc="5" dirty="0">
                <a:solidFill>
                  <a:srgbClr val="7E7E7E"/>
                </a:solidFill>
                <a:latin typeface="Calibri"/>
                <a:cs typeface="Calibri"/>
              </a:rPr>
              <a:t>sua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capacidade</a:t>
            </a:r>
            <a:r>
              <a:rPr sz="280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de</a:t>
            </a:r>
            <a:r>
              <a:rPr sz="280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7E7E7E"/>
                </a:solidFill>
                <a:latin typeface="Calibri"/>
                <a:cs typeface="Calibri"/>
              </a:rPr>
              <a:t>atender</a:t>
            </a:r>
            <a:r>
              <a:rPr sz="280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às</a:t>
            </a:r>
            <a:r>
              <a:rPr sz="280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demandas</a:t>
            </a:r>
            <a:r>
              <a:rPr sz="280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7E7E7E"/>
                </a:solidFill>
                <a:latin typeface="Calibri"/>
                <a:cs typeface="Calibri"/>
              </a:rPr>
              <a:t>dos </a:t>
            </a:r>
            <a:r>
              <a:rPr sz="2800" spc="-6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usuários.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550" spc="20" dirty="0">
                <a:solidFill>
                  <a:srgbClr val="646D79"/>
                </a:solidFill>
                <a:latin typeface="Calibri"/>
                <a:cs typeface="Calibri"/>
              </a:rPr>
              <a:t>CCP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646D79"/>
                </a:solidFill>
                <a:latin typeface="Calibri"/>
                <a:cs typeface="Calibri"/>
              </a:rPr>
              <a:t>–</a:t>
            </a:r>
            <a:r>
              <a:rPr sz="550" spc="-10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20" dirty="0">
                <a:solidFill>
                  <a:srgbClr val="646D79"/>
                </a:solidFill>
                <a:latin typeface="Calibri"/>
                <a:cs typeface="Calibri"/>
              </a:rPr>
              <a:t>CLOUD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646D79"/>
                </a:solidFill>
                <a:latin typeface="Calibri"/>
                <a:cs typeface="Calibri"/>
              </a:rPr>
              <a:t>COMPUTING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6852" y="865172"/>
            <a:ext cx="8653780" cy="13093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200" i="1" dirty="0">
                <a:latin typeface="Calibri"/>
                <a:cs typeface="Calibri"/>
              </a:rPr>
              <a:t>Cloud</a:t>
            </a:r>
            <a:r>
              <a:rPr sz="4200" i="1" spc="-5" dirty="0">
                <a:latin typeface="Calibri"/>
                <a:cs typeface="Calibri"/>
              </a:rPr>
              <a:t> </a:t>
            </a:r>
            <a:r>
              <a:rPr sz="4200" i="1" dirty="0">
                <a:latin typeface="Calibri"/>
                <a:cs typeface="Calibri"/>
              </a:rPr>
              <a:t>Computing</a:t>
            </a:r>
            <a:r>
              <a:rPr sz="4200" i="1" spc="-5" dirty="0">
                <a:latin typeface="Calibri"/>
                <a:cs typeface="Calibri"/>
              </a:rPr>
              <a:t> </a:t>
            </a:r>
            <a:r>
              <a:rPr sz="4200" i="1" spc="5" dirty="0">
                <a:latin typeface="Calibri"/>
                <a:cs typeface="Calibri"/>
              </a:rPr>
              <a:t>–</a:t>
            </a:r>
            <a:r>
              <a:rPr sz="4200" i="1" spc="-20" dirty="0">
                <a:latin typeface="Calibri"/>
                <a:cs typeface="Calibri"/>
              </a:rPr>
              <a:t> </a:t>
            </a:r>
            <a:r>
              <a:rPr sz="4200" i="1" dirty="0">
                <a:latin typeface="Calibri"/>
                <a:cs typeface="Calibri"/>
              </a:rPr>
              <a:t>Principais</a:t>
            </a:r>
            <a:r>
              <a:rPr sz="4200" i="1" spc="15" dirty="0">
                <a:latin typeface="Calibri"/>
                <a:cs typeface="Calibri"/>
              </a:rPr>
              <a:t> </a:t>
            </a:r>
            <a:r>
              <a:rPr sz="4200" i="1" dirty="0">
                <a:latin typeface="Calibri"/>
                <a:cs typeface="Calibri"/>
              </a:rPr>
              <a:t>Benefícios</a:t>
            </a:r>
            <a:endParaRPr sz="4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4200" b="1" i="1" spc="-5" dirty="0">
                <a:latin typeface="Calibri"/>
                <a:cs typeface="Calibri"/>
              </a:rPr>
              <a:t>Escalabilidade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56AD501-0E28-4F39-B14E-AED64C4B0B7F}"/>
              </a:ext>
            </a:extLst>
          </p:cNvPr>
          <p:cNvSpPr/>
          <p:nvPr/>
        </p:nvSpPr>
        <p:spPr>
          <a:xfrm>
            <a:off x="8851900" y="809625"/>
            <a:ext cx="16891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3943" y="6471285"/>
            <a:ext cx="805815" cy="74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50"/>
              </a:lnSpc>
            </a:pPr>
            <a:r>
              <a:rPr sz="550" spc="20" dirty="0">
                <a:solidFill>
                  <a:srgbClr val="646D79"/>
                </a:solidFill>
                <a:latin typeface="Calibri"/>
                <a:cs typeface="Calibri"/>
              </a:rPr>
              <a:t>CCP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646D79"/>
                </a:solidFill>
                <a:latin typeface="Calibri"/>
                <a:cs typeface="Calibri"/>
              </a:rPr>
              <a:t>–</a:t>
            </a:r>
            <a:r>
              <a:rPr sz="550" spc="-10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20" dirty="0">
                <a:solidFill>
                  <a:srgbClr val="646D79"/>
                </a:solidFill>
                <a:latin typeface="Calibri"/>
                <a:cs typeface="Calibri"/>
              </a:rPr>
              <a:t>CLOUD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646D79"/>
                </a:solidFill>
                <a:latin typeface="Calibri"/>
                <a:cs typeface="Calibri"/>
              </a:rPr>
              <a:t>COMPUTING</a:t>
            </a:r>
            <a:endParaRPr sz="5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772668"/>
            <a:ext cx="10692765" cy="6017260"/>
            <a:chOff x="0" y="772668"/>
            <a:chExt cx="10692765" cy="60172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10343" y="1434084"/>
              <a:ext cx="859536" cy="87477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46919" y="1461516"/>
              <a:ext cx="794004" cy="78638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640823" y="1455420"/>
              <a:ext cx="806450" cy="798830"/>
            </a:xfrm>
            <a:custGeom>
              <a:avLst/>
              <a:gdLst/>
              <a:ahLst/>
              <a:cxnLst/>
              <a:rect l="l" t="t" r="r" b="b"/>
              <a:pathLst>
                <a:path w="806450" h="798830">
                  <a:moveTo>
                    <a:pt x="273720" y="311273"/>
                  </a:moveTo>
                  <a:lnTo>
                    <a:pt x="3048" y="152400"/>
                  </a:lnTo>
                  <a:lnTo>
                    <a:pt x="1524" y="152400"/>
                  </a:lnTo>
                  <a:lnTo>
                    <a:pt x="0" y="149352"/>
                  </a:lnTo>
                  <a:lnTo>
                    <a:pt x="0" y="146304"/>
                  </a:lnTo>
                  <a:lnTo>
                    <a:pt x="3048" y="143256"/>
                  </a:lnTo>
                  <a:lnTo>
                    <a:pt x="315467" y="1524"/>
                  </a:lnTo>
                  <a:lnTo>
                    <a:pt x="316991" y="0"/>
                  </a:lnTo>
                  <a:lnTo>
                    <a:pt x="320040" y="1524"/>
                  </a:lnTo>
                  <a:lnTo>
                    <a:pt x="321564" y="3048"/>
                  </a:lnTo>
                  <a:lnTo>
                    <a:pt x="327134" y="10668"/>
                  </a:lnTo>
                  <a:lnTo>
                    <a:pt x="312419" y="10668"/>
                  </a:lnTo>
                  <a:lnTo>
                    <a:pt x="315160" y="14416"/>
                  </a:lnTo>
                  <a:lnTo>
                    <a:pt x="32544" y="143256"/>
                  </a:lnTo>
                  <a:lnTo>
                    <a:pt x="9143" y="143256"/>
                  </a:lnTo>
                  <a:lnTo>
                    <a:pt x="9143" y="153924"/>
                  </a:lnTo>
                  <a:lnTo>
                    <a:pt x="27389" y="153924"/>
                  </a:lnTo>
                  <a:lnTo>
                    <a:pt x="288035" y="306324"/>
                  </a:lnTo>
                  <a:lnTo>
                    <a:pt x="283463" y="306324"/>
                  </a:lnTo>
                  <a:lnTo>
                    <a:pt x="273720" y="311273"/>
                  </a:lnTo>
                  <a:close/>
                </a:path>
                <a:path w="806450" h="798830">
                  <a:moveTo>
                    <a:pt x="315160" y="14416"/>
                  </a:moveTo>
                  <a:lnTo>
                    <a:pt x="312419" y="10668"/>
                  </a:lnTo>
                  <a:lnTo>
                    <a:pt x="320040" y="12192"/>
                  </a:lnTo>
                  <a:lnTo>
                    <a:pt x="315160" y="14416"/>
                  </a:lnTo>
                  <a:close/>
                </a:path>
                <a:path w="806450" h="798830">
                  <a:moveTo>
                    <a:pt x="469422" y="225436"/>
                  </a:moveTo>
                  <a:lnTo>
                    <a:pt x="315160" y="14416"/>
                  </a:lnTo>
                  <a:lnTo>
                    <a:pt x="320040" y="12192"/>
                  </a:lnTo>
                  <a:lnTo>
                    <a:pt x="312419" y="10668"/>
                  </a:lnTo>
                  <a:lnTo>
                    <a:pt x="327134" y="10668"/>
                  </a:lnTo>
                  <a:lnTo>
                    <a:pt x="481993" y="222504"/>
                  </a:lnTo>
                  <a:lnTo>
                    <a:pt x="477011" y="222504"/>
                  </a:lnTo>
                  <a:lnTo>
                    <a:pt x="469422" y="225436"/>
                  </a:lnTo>
                  <a:close/>
                </a:path>
                <a:path w="806450" h="798830">
                  <a:moveTo>
                    <a:pt x="9143" y="153924"/>
                  </a:moveTo>
                  <a:lnTo>
                    <a:pt x="9143" y="143256"/>
                  </a:lnTo>
                  <a:lnTo>
                    <a:pt x="19395" y="149250"/>
                  </a:lnTo>
                  <a:lnTo>
                    <a:pt x="9143" y="153924"/>
                  </a:lnTo>
                  <a:close/>
                </a:path>
                <a:path w="806450" h="798830">
                  <a:moveTo>
                    <a:pt x="19395" y="149250"/>
                  </a:moveTo>
                  <a:lnTo>
                    <a:pt x="9143" y="143256"/>
                  </a:lnTo>
                  <a:lnTo>
                    <a:pt x="32544" y="143256"/>
                  </a:lnTo>
                  <a:lnTo>
                    <a:pt x="19395" y="149250"/>
                  </a:lnTo>
                  <a:close/>
                </a:path>
                <a:path w="806450" h="798830">
                  <a:moveTo>
                    <a:pt x="27389" y="153924"/>
                  </a:moveTo>
                  <a:lnTo>
                    <a:pt x="9143" y="153924"/>
                  </a:lnTo>
                  <a:lnTo>
                    <a:pt x="19395" y="149250"/>
                  </a:lnTo>
                  <a:lnTo>
                    <a:pt x="27389" y="153924"/>
                  </a:lnTo>
                  <a:close/>
                </a:path>
                <a:path w="806450" h="798830">
                  <a:moveTo>
                    <a:pt x="473963" y="231648"/>
                  </a:moveTo>
                  <a:lnTo>
                    <a:pt x="469422" y="225436"/>
                  </a:lnTo>
                  <a:lnTo>
                    <a:pt x="477011" y="222504"/>
                  </a:lnTo>
                  <a:lnTo>
                    <a:pt x="473963" y="231648"/>
                  </a:lnTo>
                  <a:close/>
                </a:path>
                <a:path w="806450" h="798830">
                  <a:moveTo>
                    <a:pt x="483108" y="231648"/>
                  </a:moveTo>
                  <a:lnTo>
                    <a:pt x="473963" y="231648"/>
                  </a:lnTo>
                  <a:lnTo>
                    <a:pt x="477011" y="222504"/>
                  </a:lnTo>
                  <a:lnTo>
                    <a:pt x="481993" y="222504"/>
                  </a:lnTo>
                  <a:lnTo>
                    <a:pt x="483108" y="224028"/>
                  </a:lnTo>
                  <a:lnTo>
                    <a:pt x="484516" y="225436"/>
                  </a:lnTo>
                  <a:lnTo>
                    <a:pt x="484632" y="230124"/>
                  </a:lnTo>
                  <a:lnTo>
                    <a:pt x="483108" y="231648"/>
                  </a:lnTo>
                  <a:close/>
                </a:path>
                <a:path w="806450" h="798830">
                  <a:moveTo>
                    <a:pt x="605242" y="442528"/>
                  </a:moveTo>
                  <a:lnTo>
                    <a:pt x="408432" y="257555"/>
                  </a:lnTo>
                  <a:lnTo>
                    <a:pt x="406908" y="257555"/>
                  </a:lnTo>
                  <a:lnTo>
                    <a:pt x="406908" y="251460"/>
                  </a:lnTo>
                  <a:lnTo>
                    <a:pt x="409956" y="248412"/>
                  </a:lnTo>
                  <a:lnTo>
                    <a:pt x="469422" y="225436"/>
                  </a:lnTo>
                  <a:lnTo>
                    <a:pt x="473963" y="231648"/>
                  </a:lnTo>
                  <a:lnTo>
                    <a:pt x="483108" y="231648"/>
                  </a:lnTo>
                  <a:lnTo>
                    <a:pt x="483108" y="233172"/>
                  </a:lnTo>
                  <a:lnTo>
                    <a:pt x="481584" y="233172"/>
                  </a:lnTo>
                  <a:lnTo>
                    <a:pt x="438194" y="249936"/>
                  </a:lnTo>
                  <a:lnTo>
                    <a:pt x="416052" y="249936"/>
                  </a:lnTo>
                  <a:lnTo>
                    <a:pt x="414528" y="259080"/>
                  </a:lnTo>
                  <a:lnTo>
                    <a:pt x="425781" y="259080"/>
                  </a:lnTo>
                  <a:lnTo>
                    <a:pt x="617122" y="438911"/>
                  </a:lnTo>
                  <a:lnTo>
                    <a:pt x="612648" y="438911"/>
                  </a:lnTo>
                  <a:lnTo>
                    <a:pt x="605242" y="442528"/>
                  </a:lnTo>
                  <a:close/>
                </a:path>
                <a:path w="806450" h="798830">
                  <a:moveTo>
                    <a:pt x="414528" y="259080"/>
                  </a:moveTo>
                  <a:lnTo>
                    <a:pt x="416052" y="249936"/>
                  </a:lnTo>
                  <a:lnTo>
                    <a:pt x="422502" y="255998"/>
                  </a:lnTo>
                  <a:lnTo>
                    <a:pt x="414528" y="259080"/>
                  </a:lnTo>
                  <a:close/>
                </a:path>
                <a:path w="806450" h="798830">
                  <a:moveTo>
                    <a:pt x="422502" y="255998"/>
                  </a:moveTo>
                  <a:lnTo>
                    <a:pt x="416052" y="249936"/>
                  </a:lnTo>
                  <a:lnTo>
                    <a:pt x="438194" y="249936"/>
                  </a:lnTo>
                  <a:lnTo>
                    <a:pt x="422502" y="255998"/>
                  </a:lnTo>
                  <a:close/>
                </a:path>
                <a:path w="806450" h="798830">
                  <a:moveTo>
                    <a:pt x="425781" y="259080"/>
                  </a:moveTo>
                  <a:lnTo>
                    <a:pt x="414528" y="259080"/>
                  </a:lnTo>
                  <a:lnTo>
                    <a:pt x="422502" y="255998"/>
                  </a:lnTo>
                  <a:lnTo>
                    <a:pt x="425781" y="259080"/>
                  </a:lnTo>
                  <a:close/>
                </a:path>
                <a:path w="806450" h="798830">
                  <a:moveTo>
                    <a:pt x="283463" y="316991"/>
                  </a:moveTo>
                  <a:lnTo>
                    <a:pt x="273720" y="311273"/>
                  </a:lnTo>
                  <a:lnTo>
                    <a:pt x="283463" y="306324"/>
                  </a:lnTo>
                  <a:lnTo>
                    <a:pt x="283463" y="316991"/>
                  </a:lnTo>
                  <a:close/>
                </a:path>
                <a:path w="806450" h="798830">
                  <a:moveTo>
                    <a:pt x="288035" y="316991"/>
                  </a:moveTo>
                  <a:lnTo>
                    <a:pt x="283463" y="316991"/>
                  </a:lnTo>
                  <a:lnTo>
                    <a:pt x="283463" y="306324"/>
                  </a:lnTo>
                  <a:lnTo>
                    <a:pt x="288035" y="306324"/>
                  </a:lnTo>
                  <a:lnTo>
                    <a:pt x="291083" y="309372"/>
                  </a:lnTo>
                  <a:lnTo>
                    <a:pt x="291083" y="313943"/>
                  </a:lnTo>
                  <a:lnTo>
                    <a:pt x="288035" y="316991"/>
                  </a:lnTo>
                  <a:close/>
                </a:path>
                <a:path w="806450" h="798830">
                  <a:moveTo>
                    <a:pt x="193547" y="364236"/>
                  </a:moveTo>
                  <a:lnTo>
                    <a:pt x="185927" y="364236"/>
                  </a:lnTo>
                  <a:lnTo>
                    <a:pt x="184403" y="361187"/>
                  </a:lnTo>
                  <a:lnTo>
                    <a:pt x="184403" y="359663"/>
                  </a:lnTo>
                  <a:lnTo>
                    <a:pt x="185927" y="358140"/>
                  </a:lnTo>
                  <a:lnTo>
                    <a:pt x="185927" y="356616"/>
                  </a:lnTo>
                  <a:lnTo>
                    <a:pt x="187451" y="355092"/>
                  </a:lnTo>
                  <a:lnTo>
                    <a:pt x="273720" y="311273"/>
                  </a:lnTo>
                  <a:lnTo>
                    <a:pt x="283463" y="316991"/>
                  </a:lnTo>
                  <a:lnTo>
                    <a:pt x="288035" y="316991"/>
                  </a:lnTo>
                  <a:lnTo>
                    <a:pt x="211836" y="355092"/>
                  </a:lnTo>
                  <a:lnTo>
                    <a:pt x="193547" y="355092"/>
                  </a:lnTo>
                  <a:lnTo>
                    <a:pt x="193547" y="364236"/>
                  </a:lnTo>
                  <a:close/>
                </a:path>
                <a:path w="806450" h="798830">
                  <a:moveTo>
                    <a:pt x="193547" y="364236"/>
                  </a:moveTo>
                  <a:lnTo>
                    <a:pt x="193547" y="355092"/>
                  </a:lnTo>
                  <a:lnTo>
                    <a:pt x="201966" y="360026"/>
                  </a:lnTo>
                  <a:lnTo>
                    <a:pt x="193547" y="364236"/>
                  </a:lnTo>
                  <a:close/>
                </a:path>
                <a:path w="806450" h="798830">
                  <a:moveTo>
                    <a:pt x="201966" y="360026"/>
                  </a:moveTo>
                  <a:lnTo>
                    <a:pt x="193547" y="355092"/>
                  </a:lnTo>
                  <a:lnTo>
                    <a:pt x="211836" y="355092"/>
                  </a:lnTo>
                  <a:lnTo>
                    <a:pt x="201966" y="360026"/>
                  </a:lnTo>
                  <a:close/>
                </a:path>
                <a:path w="806450" h="798830">
                  <a:moveTo>
                    <a:pt x="442034" y="514937"/>
                  </a:moveTo>
                  <a:lnTo>
                    <a:pt x="187451" y="364236"/>
                  </a:lnTo>
                  <a:lnTo>
                    <a:pt x="193547" y="364236"/>
                  </a:lnTo>
                  <a:lnTo>
                    <a:pt x="201966" y="360026"/>
                  </a:lnTo>
                  <a:lnTo>
                    <a:pt x="458724" y="510540"/>
                  </a:lnTo>
                  <a:lnTo>
                    <a:pt x="452628" y="510540"/>
                  </a:lnTo>
                  <a:lnTo>
                    <a:pt x="442034" y="514937"/>
                  </a:lnTo>
                  <a:close/>
                </a:path>
                <a:path w="806450" h="798830">
                  <a:moveTo>
                    <a:pt x="611124" y="448056"/>
                  </a:moveTo>
                  <a:lnTo>
                    <a:pt x="605242" y="442528"/>
                  </a:lnTo>
                  <a:lnTo>
                    <a:pt x="612648" y="438911"/>
                  </a:lnTo>
                  <a:lnTo>
                    <a:pt x="611124" y="448056"/>
                  </a:lnTo>
                  <a:close/>
                </a:path>
                <a:path w="806450" h="798830">
                  <a:moveTo>
                    <a:pt x="620268" y="448056"/>
                  </a:moveTo>
                  <a:lnTo>
                    <a:pt x="611124" y="448056"/>
                  </a:lnTo>
                  <a:lnTo>
                    <a:pt x="612648" y="438911"/>
                  </a:lnTo>
                  <a:lnTo>
                    <a:pt x="617122" y="438911"/>
                  </a:lnTo>
                  <a:lnTo>
                    <a:pt x="618744" y="440436"/>
                  </a:lnTo>
                  <a:lnTo>
                    <a:pt x="620268" y="440436"/>
                  </a:lnTo>
                  <a:lnTo>
                    <a:pt x="621792" y="443484"/>
                  </a:lnTo>
                  <a:lnTo>
                    <a:pt x="620268" y="445008"/>
                  </a:lnTo>
                  <a:lnTo>
                    <a:pt x="620268" y="448056"/>
                  </a:lnTo>
                  <a:close/>
                </a:path>
                <a:path w="806450" h="798830">
                  <a:moveTo>
                    <a:pt x="803148" y="798576"/>
                  </a:moveTo>
                  <a:lnTo>
                    <a:pt x="800100" y="798576"/>
                  </a:lnTo>
                  <a:lnTo>
                    <a:pt x="797052" y="797051"/>
                  </a:lnTo>
                  <a:lnTo>
                    <a:pt x="796018" y="796463"/>
                  </a:lnTo>
                  <a:lnTo>
                    <a:pt x="803148" y="787908"/>
                  </a:lnTo>
                  <a:lnTo>
                    <a:pt x="776112" y="772459"/>
                  </a:lnTo>
                  <a:lnTo>
                    <a:pt x="544068" y="478536"/>
                  </a:lnTo>
                  <a:lnTo>
                    <a:pt x="544068" y="477011"/>
                  </a:lnTo>
                  <a:lnTo>
                    <a:pt x="542544" y="475487"/>
                  </a:lnTo>
                  <a:lnTo>
                    <a:pt x="544068" y="473963"/>
                  </a:lnTo>
                  <a:lnTo>
                    <a:pt x="544068" y="472440"/>
                  </a:lnTo>
                  <a:lnTo>
                    <a:pt x="545592" y="470916"/>
                  </a:lnTo>
                  <a:lnTo>
                    <a:pt x="547116" y="470916"/>
                  </a:lnTo>
                  <a:lnTo>
                    <a:pt x="605242" y="442528"/>
                  </a:lnTo>
                  <a:lnTo>
                    <a:pt x="611124" y="448056"/>
                  </a:lnTo>
                  <a:lnTo>
                    <a:pt x="617220" y="448056"/>
                  </a:lnTo>
                  <a:lnTo>
                    <a:pt x="567290" y="472440"/>
                  </a:lnTo>
                  <a:lnTo>
                    <a:pt x="553211" y="472440"/>
                  </a:lnTo>
                  <a:lnTo>
                    <a:pt x="551687" y="480060"/>
                  </a:lnTo>
                  <a:lnTo>
                    <a:pt x="559256" y="480060"/>
                  </a:lnTo>
                  <a:lnTo>
                    <a:pt x="804672" y="789432"/>
                  </a:lnTo>
                  <a:lnTo>
                    <a:pt x="806196" y="790955"/>
                  </a:lnTo>
                  <a:lnTo>
                    <a:pt x="806196" y="794003"/>
                  </a:lnTo>
                  <a:lnTo>
                    <a:pt x="804672" y="797051"/>
                  </a:lnTo>
                  <a:lnTo>
                    <a:pt x="803148" y="798576"/>
                  </a:lnTo>
                  <a:close/>
                </a:path>
                <a:path w="806450" h="798830">
                  <a:moveTo>
                    <a:pt x="551687" y="480060"/>
                  </a:moveTo>
                  <a:lnTo>
                    <a:pt x="553211" y="472440"/>
                  </a:lnTo>
                  <a:lnTo>
                    <a:pt x="557143" y="477395"/>
                  </a:lnTo>
                  <a:lnTo>
                    <a:pt x="551687" y="480060"/>
                  </a:lnTo>
                  <a:close/>
                </a:path>
                <a:path w="806450" h="798830">
                  <a:moveTo>
                    <a:pt x="557143" y="477395"/>
                  </a:moveTo>
                  <a:lnTo>
                    <a:pt x="553211" y="472440"/>
                  </a:lnTo>
                  <a:lnTo>
                    <a:pt x="567290" y="472440"/>
                  </a:lnTo>
                  <a:lnTo>
                    <a:pt x="557143" y="477395"/>
                  </a:lnTo>
                  <a:close/>
                </a:path>
                <a:path w="806450" h="798830">
                  <a:moveTo>
                    <a:pt x="559256" y="480060"/>
                  </a:moveTo>
                  <a:lnTo>
                    <a:pt x="551687" y="480060"/>
                  </a:lnTo>
                  <a:lnTo>
                    <a:pt x="557143" y="477395"/>
                  </a:lnTo>
                  <a:lnTo>
                    <a:pt x="559256" y="480060"/>
                  </a:lnTo>
                  <a:close/>
                </a:path>
                <a:path w="806450" h="798830">
                  <a:moveTo>
                    <a:pt x="452628" y="521208"/>
                  </a:moveTo>
                  <a:lnTo>
                    <a:pt x="442034" y="514937"/>
                  </a:lnTo>
                  <a:lnTo>
                    <a:pt x="452628" y="510540"/>
                  </a:lnTo>
                  <a:lnTo>
                    <a:pt x="452628" y="521208"/>
                  </a:lnTo>
                  <a:close/>
                </a:path>
                <a:path w="806450" h="798830">
                  <a:moveTo>
                    <a:pt x="457200" y="521208"/>
                  </a:moveTo>
                  <a:lnTo>
                    <a:pt x="452628" y="521208"/>
                  </a:lnTo>
                  <a:lnTo>
                    <a:pt x="452628" y="510540"/>
                  </a:lnTo>
                  <a:lnTo>
                    <a:pt x="458724" y="510540"/>
                  </a:lnTo>
                  <a:lnTo>
                    <a:pt x="461772" y="513587"/>
                  </a:lnTo>
                  <a:lnTo>
                    <a:pt x="460248" y="516636"/>
                  </a:lnTo>
                  <a:lnTo>
                    <a:pt x="460248" y="518160"/>
                  </a:lnTo>
                  <a:lnTo>
                    <a:pt x="457200" y="521208"/>
                  </a:lnTo>
                  <a:close/>
                </a:path>
                <a:path w="806450" h="798830">
                  <a:moveTo>
                    <a:pt x="794281" y="795473"/>
                  </a:moveTo>
                  <a:lnTo>
                    <a:pt x="371856" y="554736"/>
                  </a:lnTo>
                  <a:lnTo>
                    <a:pt x="368808" y="553211"/>
                  </a:lnTo>
                  <a:lnTo>
                    <a:pt x="368808" y="547116"/>
                  </a:lnTo>
                  <a:lnTo>
                    <a:pt x="371856" y="544068"/>
                  </a:lnTo>
                  <a:lnTo>
                    <a:pt x="442034" y="514937"/>
                  </a:lnTo>
                  <a:lnTo>
                    <a:pt x="452628" y="521208"/>
                  </a:lnTo>
                  <a:lnTo>
                    <a:pt x="457200" y="521208"/>
                  </a:lnTo>
                  <a:lnTo>
                    <a:pt x="402128" y="544068"/>
                  </a:lnTo>
                  <a:lnTo>
                    <a:pt x="376428" y="544068"/>
                  </a:lnTo>
                  <a:lnTo>
                    <a:pt x="376428" y="554736"/>
                  </a:lnTo>
                  <a:lnTo>
                    <a:pt x="395097" y="554736"/>
                  </a:lnTo>
                  <a:lnTo>
                    <a:pt x="776112" y="772459"/>
                  </a:lnTo>
                  <a:lnTo>
                    <a:pt x="794281" y="795473"/>
                  </a:lnTo>
                  <a:close/>
                </a:path>
                <a:path w="806450" h="798830">
                  <a:moveTo>
                    <a:pt x="376428" y="554736"/>
                  </a:moveTo>
                  <a:lnTo>
                    <a:pt x="376428" y="544068"/>
                  </a:lnTo>
                  <a:lnTo>
                    <a:pt x="387241" y="550247"/>
                  </a:lnTo>
                  <a:lnTo>
                    <a:pt x="376428" y="554736"/>
                  </a:lnTo>
                  <a:close/>
                </a:path>
                <a:path w="806450" h="798830">
                  <a:moveTo>
                    <a:pt x="387241" y="550247"/>
                  </a:moveTo>
                  <a:lnTo>
                    <a:pt x="376428" y="544068"/>
                  </a:lnTo>
                  <a:lnTo>
                    <a:pt x="402128" y="544068"/>
                  </a:lnTo>
                  <a:lnTo>
                    <a:pt x="387241" y="550247"/>
                  </a:lnTo>
                  <a:close/>
                </a:path>
                <a:path w="806450" h="798830">
                  <a:moveTo>
                    <a:pt x="395097" y="554736"/>
                  </a:moveTo>
                  <a:lnTo>
                    <a:pt x="376428" y="554736"/>
                  </a:lnTo>
                  <a:lnTo>
                    <a:pt x="387241" y="550247"/>
                  </a:lnTo>
                  <a:lnTo>
                    <a:pt x="395097" y="554736"/>
                  </a:lnTo>
                  <a:close/>
                </a:path>
                <a:path w="806450" h="798830">
                  <a:moveTo>
                    <a:pt x="796018" y="796463"/>
                  </a:moveTo>
                  <a:lnTo>
                    <a:pt x="794281" y="795473"/>
                  </a:lnTo>
                  <a:lnTo>
                    <a:pt x="776112" y="772459"/>
                  </a:lnTo>
                  <a:lnTo>
                    <a:pt x="803148" y="787908"/>
                  </a:lnTo>
                  <a:lnTo>
                    <a:pt x="796018" y="796463"/>
                  </a:lnTo>
                  <a:close/>
                </a:path>
                <a:path w="806450" h="798830">
                  <a:moveTo>
                    <a:pt x="795528" y="797051"/>
                  </a:moveTo>
                  <a:lnTo>
                    <a:pt x="794281" y="795473"/>
                  </a:lnTo>
                  <a:lnTo>
                    <a:pt x="796018" y="796463"/>
                  </a:lnTo>
                  <a:lnTo>
                    <a:pt x="795528" y="797051"/>
                  </a:lnTo>
                  <a:close/>
                </a:path>
              </a:pathLst>
            </a:custGeom>
            <a:solidFill>
              <a:srgbClr val="97B8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72668"/>
              <a:ext cx="10692384" cy="601522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5350764"/>
              <a:ext cx="3791711" cy="143865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51578" y="5521125"/>
            <a:ext cx="2969895" cy="8813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5600" b="1" i="1" dirty="0">
                <a:solidFill>
                  <a:srgbClr val="FFFFFF"/>
                </a:solidFill>
                <a:latin typeface="Calibri"/>
                <a:cs typeface="Calibri"/>
              </a:rPr>
              <a:t>Confiança</a:t>
            </a:r>
            <a:endParaRPr sz="5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43" y="2558317"/>
            <a:ext cx="9986010" cy="39966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1590" marR="5080" algn="ctr">
              <a:lnSpc>
                <a:spcPct val="100299"/>
              </a:lnSpc>
              <a:spcBef>
                <a:spcPts val="95"/>
              </a:spcBef>
            </a:pP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Os</a:t>
            </a:r>
            <a:r>
              <a:rPr sz="280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ambientes</a:t>
            </a:r>
            <a:r>
              <a:rPr sz="280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7E7E7E"/>
                </a:solidFill>
                <a:latin typeface="Calibri"/>
                <a:cs typeface="Calibri"/>
              </a:rPr>
              <a:t>de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 Cloud</a:t>
            </a:r>
            <a:r>
              <a:rPr sz="2800" spc="-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Computing</a:t>
            </a:r>
            <a:r>
              <a:rPr sz="280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7E7E7E"/>
                </a:solidFill>
                <a:latin typeface="Calibri"/>
                <a:cs typeface="Calibri"/>
              </a:rPr>
              <a:t>de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grandes </a:t>
            </a:r>
            <a:r>
              <a:rPr sz="2800" spc="-20" dirty="0">
                <a:solidFill>
                  <a:srgbClr val="7E7E7E"/>
                </a:solidFill>
                <a:latin typeface="Calibri"/>
                <a:cs typeface="Calibri"/>
              </a:rPr>
              <a:t>players</a:t>
            </a:r>
            <a:r>
              <a:rPr sz="280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trabalham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sob </a:t>
            </a:r>
            <a:r>
              <a:rPr sz="2800" spc="-6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10" dirty="0">
                <a:solidFill>
                  <a:srgbClr val="7E7E7E"/>
                </a:solidFill>
                <a:latin typeface="Calibri"/>
                <a:cs typeface="Calibri"/>
              </a:rPr>
              <a:t>um</a:t>
            </a:r>
            <a:r>
              <a:rPr sz="280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rigoroso</a:t>
            </a:r>
            <a:r>
              <a:rPr sz="2800" spc="-4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7E7E7E"/>
                </a:solidFill>
                <a:latin typeface="Calibri"/>
                <a:cs typeface="Calibri"/>
              </a:rPr>
              <a:t>controle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7E7E7E"/>
                </a:solidFill>
                <a:latin typeface="Calibri"/>
                <a:cs typeface="Calibri"/>
              </a:rPr>
              <a:t>de</a:t>
            </a:r>
            <a:r>
              <a:rPr sz="280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segurança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280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normas</a:t>
            </a:r>
            <a:r>
              <a:rPr sz="28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de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conformidade.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750">
              <a:latin typeface="Calibri"/>
              <a:cs typeface="Calibri"/>
            </a:endParaRPr>
          </a:p>
          <a:p>
            <a:pPr marL="169545" marR="151765" algn="ctr">
              <a:lnSpc>
                <a:spcPct val="100400"/>
              </a:lnSpc>
              <a:spcBef>
                <a:spcPts val="5"/>
              </a:spcBef>
            </a:pP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Os</a:t>
            </a:r>
            <a:r>
              <a:rPr sz="280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níveis</a:t>
            </a:r>
            <a:r>
              <a:rPr sz="280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de</a:t>
            </a:r>
            <a:r>
              <a:rPr sz="280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segurança</a:t>
            </a:r>
            <a:r>
              <a:rPr sz="280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vão</a:t>
            </a:r>
            <a:r>
              <a:rPr sz="2800" spc="-4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desde</a:t>
            </a:r>
            <a:r>
              <a:rPr sz="280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localização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de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7E7E7E"/>
                </a:solidFill>
                <a:latin typeface="Calibri"/>
                <a:cs typeface="Calibri"/>
              </a:rPr>
              <a:t>seus</a:t>
            </a:r>
            <a:r>
              <a:rPr sz="280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7E7E7E"/>
                </a:solidFill>
                <a:latin typeface="Calibri"/>
                <a:cs typeface="Calibri"/>
              </a:rPr>
              <a:t>Data</a:t>
            </a:r>
            <a:r>
              <a:rPr sz="280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7E7E7E"/>
                </a:solidFill>
                <a:latin typeface="Calibri"/>
                <a:cs typeface="Calibri"/>
              </a:rPr>
              <a:t>Centers, </a:t>
            </a:r>
            <a:r>
              <a:rPr sz="2800" spc="-6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acesso,</a:t>
            </a:r>
            <a:r>
              <a:rPr sz="2800" spc="-15" dirty="0">
                <a:solidFill>
                  <a:srgbClr val="7E7E7E"/>
                </a:solidFill>
                <a:latin typeface="Calibri"/>
                <a:cs typeface="Calibri"/>
              </a:rPr>
              <a:t> hardware,</a:t>
            </a:r>
            <a:r>
              <a:rPr sz="280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30" dirty="0">
                <a:solidFill>
                  <a:srgbClr val="7E7E7E"/>
                </a:solidFill>
                <a:latin typeface="Calibri"/>
                <a:cs typeface="Calibri"/>
              </a:rPr>
              <a:t>trafego</a:t>
            </a:r>
            <a:r>
              <a:rPr sz="280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280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7E7E7E"/>
                </a:solidFill>
                <a:latin typeface="Calibri"/>
                <a:cs typeface="Calibri"/>
              </a:rPr>
              <a:t>software.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50">
              <a:latin typeface="Calibri"/>
              <a:cs typeface="Calibri"/>
            </a:endParaRPr>
          </a:p>
          <a:p>
            <a:pPr marL="128270" marR="113664" indent="3810" algn="ctr">
              <a:lnSpc>
                <a:spcPct val="100200"/>
              </a:lnSpc>
              <a:spcBef>
                <a:spcPts val="5"/>
              </a:spcBef>
            </a:pP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Cada</a:t>
            </a:r>
            <a:r>
              <a:rPr sz="28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7E7E7E"/>
                </a:solidFill>
                <a:latin typeface="Calibri"/>
                <a:cs typeface="Calibri"/>
              </a:rPr>
              <a:t>player</a:t>
            </a:r>
            <a:r>
              <a:rPr sz="280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7E7E7E"/>
                </a:solidFill>
                <a:latin typeface="Calibri"/>
                <a:cs typeface="Calibri"/>
              </a:rPr>
              <a:t>proverá</a:t>
            </a:r>
            <a:r>
              <a:rPr sz="280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aos</a:t>
            </a:r>
            <a:r>
              <a:rPr sz="28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7E7E7E"/>
                </a:solidFill>
                <a:latin typeface="Calibri"/>
                <a:cs typeface="Calibri"/>
              </a:rPr>
              <a:t>seus</a:t>
            </a:r>
            <a:r>
              <a:rPr sz="2800" spc="-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clientes</a:t>
            </a:r>
            <a:r>
              <a:rPr sz="280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uma</a:t>
            </a:r>
            <a:r>
              <a:rPr sz="280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série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7E7E7E"/>
                </a:solidFill>
                <a:latin typeface="Calibri"/>
                <a:cs typeface="Calibri"/>
              </a:rPr>
              <a:t>de</a:t>
            </a:r>
            <a:r>
              <a:rPr sz="280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informações</a:t>
            </a:r>
            <a:r>
              <a:rPr sz="2800" spc="5" dirty="0">
                <a:solidFill>
                  <a:srgbClr val="7E7E7E"/>
                </a:solidFill>
                <a:latin typeface="Calibri"/>
                <a:cs typeface="Calibri"/>
              </a:rPr>
              <a:t> de </a:t>
            </a:r>
            <a:r>
              <a:rPr sz="280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conformidade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 e</a:t>
            </a:r>
            <a:r>
              <a:rPr sz="2800" spc="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certificações</a:t>
            </a:r>
            <a:r>
              <a:rPr sz="280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7E7E7E"/>
                </a:solidFill>
                <a:latin typeface="Calibri"/>
                <a:cs typeface="Calibri"/>
              </a:rPr>
              <a:t>de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7E7E7E"/>
                </a:solidFill>
                <a:latin typeface="Calibri"/>
                <a:cs typeface="Calibri"/>
              </a:rPr>
              <a:t>seus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serviços, permitindo que 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seus </a:t>
            </a:r>
            <a:r>
              <a:rPr sz="2800" spc="-6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clientes</a:t>
            </a:r>
            <a:r>
              <a:rPr sz="2800" spc="5" dirty="0">
                <a:solidFill>
                  <a:srgbClr val="7E7E7E"/>
                </a:solidFill>
                <a:latin typeface="Calibri"/>
                <a:cs typeface="Calibri"/>
              </a:rPr>
              <a:t> usem</a:t>
            </a:r>
            <a:r>
              <a:rPr sz="280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suas</a:t>
            </a:r>
            <a:r>
              <a:rPr sz="28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7E7E7E"/>
                </a:solidFill>
                <a:latin typeface="Calibri"/>
                <a:cs typeface="Calibri"/>
              </a:rPr>
              <a:t>plataformas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dentro 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dos</a:t>
            </a:r>
            <a:r>
              <a:rPr sz="280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padrões</a:t>
            </a:r>
            <a:r>
              <a:rPr sz="280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exigidos.</a:t>
            </a:r>
            <a:endParaRPr sz="2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80"/>
              </a:spcBef>
            </a:pPr>
            <a:r>
              <a:rPr sz="550" spc="20" dirty="0">
                <a:solidFill>
                  <a:srgbClr val="646D79"/>
                </a:solidFill>
                <a:latin typeface="Calibri"/>
                <a:cs typeface="Calibri"/>
              </a:rPr>
              <a:t>CCP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646D79"/>
                </a:solidFill>
                <a:latin typeface="Calibri"/>
                <a:cs typeface="Calibri"/>
              </a:rPr>
              <a:t>–</a:t>
            </a:r>
            <a:r>
              <a:rPr sz="550" spc="-10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20" dirty="0">
                <a:solidFill>
                  <a:srgbClr val="646D79"/>
                </a:solidFill>
                <a:latin typeface="Calibri"/>
                <a:cs typeface="Calibri"/>
              </a:rPr>
              <a:t>CLOUD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646D79"/>
                </a:solidFill>
                <a:latin typeface="Calibri"/>
                <a:cs typeface="Calibri"/>
              </a:rPr>
              <a:t>COMPUTING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6852" y="865172"/>
            <a:ext cx="8653780" cy="13093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200" i="1" dirty="0">
                <a:latin typeface="Calibri"/>
                <a:cs typeface="Calibri"/>
              </a:rPr>
              <a:t>Cloud</a:t>
            </a:r>
            <a:r>
              <a:rPr sz="4200" i="1" spc="-5" dirty="0">
                <a:latin typeface="Calibri"/>
                <a:cs typeface="Calibri"/>
              </a:rPr>
              <a:t> </a:t>
            </a:r>
            <a:r>
              <a:rPr sz="4200" i="1" dirty="0">
                <a:latin typeface="Calibri"/>
                <a:cs typeface="Calibri"/>
              </a:rPr>
              <a:t>Computing</a:t>
            </a:r>
            <a:r>
              <a:rPr sz="4200" i="1" spc="-5" dirty="0">
                <a:latin typeface="Calibri"/>
                <a:cs typeface="Calibri"/>
              </a:rPr>
              <a:t> </a:t>
            </a:r>
            <a:r>
              <a:rPr sz="4200" i="1" spc="5" dirty="0">
                <a:latin typeface="Calibri"/>
                <a:cs typeface="Calibri"/>
              </a:rPr>
              <a:t>–</a:t>
            </a:r>
            <a:r>
              <a:rPr sz="4200" i="1" spc="-20" dirty="0">
                <a:latin typeface="Calibri"/>
                <a:cs typeface="Calibri"/>
              </a:rPr>
              <a:t> </a:t>
            </a:r>
            <a:r>
              <a:rPr sz="4200" i="1" dirty="0">
                <a:latin typeface="Calibri"/>
                <a:cs typeface="Calibri"/>
              </a:rPr>
              <a:t>Principais</a:t>
            </a:r>
            <a:r>
              <a:rPr sz="4200" i="1" spc="15" dirty="0">
                <a:latin typeface="Calibri"/>
                <a:cs typeface="Calibri"/>
              </a:rPr>
              <a:t> </a:t>
            </a:r>
            <a:r>
              <a:rPr sz="4200" i="1" dirty="0">
                <a:latin typeface="Calibri"/>
                <a:cs typeface="Calibri"/>
              </a:rPr>
              <a:t>Benefícios</a:t>
            </a:r>
            <a:endParaRPr sz="4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4200" b="1" i="1" spc="-5" dirty="0">
                <a:latin typeface="Calibri"/>
                <a:cs typeface="Calibri"/>
              </a:rPr>
              <a:t>Confiança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D0B85F2-3462-4859-A74D-ED87E2689D2D}"/>
              </a:ext>
            </a:extLst>
          </p:cNvPr>
          <p:cNvSpPr/>
          <p:nvPr/>
        </p:nvSpPr>
        <p:spPr>
          <a:xfrm>
            <a:off x="8851900" y="809625"/>
            <a:ext cx="16891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3943" y="6471285"/>
            <a:ext cx="805815" cy="74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50"/>
              </a:lnSpc>
            </a:pPr>
            <a:r>
              <a:rPr sz="550" spc="20" dirty="0">
                <a:solidFill>
                  <a:srgbClr val="646D79"/>
                </a:solidFill>
                <a:latin typeface="Calibri"/>
                <a:cs typeface="Calibri"/>
              </a:rPr>
              <a:t>CCP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646D79"/>
                </a:solidFill>
                <a:latin typeface="Calibri"/>
                <a:cs typeface="Calibri"/>
              </a:rPr>
              <a:t>–</a:t>
            </a:r>
            <a:r>
              <a:rPr sz="550" spc="-10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20" dirty="0">
                <a:solidFill>
                  <a:srgbClr val="646D79"/>
                </a:solidFill>
                <a:latin typeface="Calibri"/>
                <a:cs typeface="Calibri"/>
              </a:rPr>
              <a:t>CLOUD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646D79"/>
                </a:solidFill>
                <a:latin typeface="Calibri"/>
                <a:cs typeface="Calibri"/>
              </a:rPr>
              <a:t>COMPUTING</a:t>
            </a:r>
            <a:endParaRPr sz="5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772668"/>
            <a:ext cx="10692765" cy="6017260"/>
            <a:chOff x="0" y="772668"/>
            <a:chExt cx="10692765" cy="601726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10343" y="1434084"/>
              <a:ext cx="859536" cy="87477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46919" y="1461516"/>
              <a:ext cx="794004" cy="78638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640823" y="1455420"/>
              <a:ext cx="806450" cy="798830"/>
            </a:xfrm>
            <a:custGeom>
              <a:avLst/>
              <a:gdLst/>
              <a:ahLst/>
              <a:cxnLst/>
              <a:rect l="l" t="t" r="r" b="b"/>
              <a:pathLst>
                <a:path w="806450" h="798830">
                  <a:moveTo>
                    <a:pt x="273720" y="311273"/>
                  </a:moveTo>
                  <a:lnTo>
                    <a:pt x="3048" y="152400"/>
                  </a:lnTo>
                  <a:lnTo>
                    <a:pt x="1524" y="152400"/>
                  </a:lnTo>
                  <a:lnTo>
                    <a:pt x="0" y="149352"/>
                  </a:lnTo>
                  <a:lnTo>
                    <a:pt x="0" y="146304"/>
                  </a:lnTo>
                  <a:lnTo>
                    <a:pt x="3048" y="143256"/>
                  </a:lnTo>
                  <a:lnTo>
                    <a:pt x="315467" y="1524"/>
                  </a:lnTo>
                  <a:lnTo>
                    <a:pt x="316991" y="0"/>
                  </a:lnTo>
                  <a:lnTo>
                    <a:pt x="320040" y="1524"/>
                  </a:lnTo>
                  <a:lnTo>
                    <a:pt x="321564" y="3048"/>
                  </a:lnTo>
                  <a:lnTo>
                    <a:pt x="327134" y="10668"/>
                  </a:lnTo>
                  <a:lnTo>
                    <a:pt x="312419" y="10668"/>
                  </a:lnTo>
                  <a:lnTo>
                    <a:pt x="315160" y="14416"/>
                  </a:lnTo>
                  <a:lnTo>
                    <a:pt x="32544" y="143256"/>
                  </a:lnTo>
                  <a:lnTo>
                    <a:pt x="9143" y="143256"/>
                  </a:lnTo>
                  <a:lnTo>
                    <a:pt x="9143" y="153924"/>
                  </a:lnTo>
                  <a:lnTo>
                    <a:pt x="27389" y="153924"/>
                  </a:lnTo>
                  <a:lnTo>
                    <a:pt x="288035" y="306324"/>
                  </a:lnTo>
                  <a:lnTo>
                    <a:pt x="283463" y="306324"/>
                  </a:lnTo>
                  <a:lnTo>
                    <a:pt x="273720" y="311273"/>
                  </a:lnTo>
                  <a:close/>
                </a:path>
                <a:path w="806450" h="798830">
                  <a:moveTo>
                    <a:pt x="315160" y="14416"/>
                  </a:moveTo>
                  <a:lnTo>
                    <a:pt x="312419" y="10668"/>
                  </a:lnTo>
                  <a:lnTo>
                    <a:pt x="320040" y="12192"/>
                  </a:lnTo>
                  <a:lnTo>
                    <a:pt x="315160" y="14416"/>
                  </a:lnTo>
                  <a:close/>
                </a:path>
                <a:path w="806450" h="798830">
                  <a:moveTo>
                    <a:pt x="469422" y="225436"/>
                  </a:moveTo>
                  <a:lnTo>
                    <a:pt x="315160" y="14416"/>
                  </a:lnTo>
                  <a:lnTo>
                    <a:pt x="320040" y="12192"/>
                  </a:lnTo>
                  <a:lnTo>
                    <a:pt x="312419" y="10668"/>
                  </a:lnTo>
                  <a:lnTo>
                    <a:pt x="327134" y="10668"/>
                  </a:lnTo>
                  <a:lnTo>
                    <a:pt x="481993" y="222504"/>
                  </a:lnTo>
                  <a:lnTo>
                    <a:pt x="477011" y="222504"/>
                  </a:lnTo>
                  <a:lnTo>
                    <a:pt x="469422" y="225436"/>
                  </a:lnTo>
                  <a:close/>
                </a:path>
                <a:path w="806450" h="798830">
                  <a:moveTo>
                    <a:pt x="9143" y="153924"/>
                  </a:moveTo>
                  <a:lnTo>
                    <a:pt x="9143" y="143256"/>
                  </a:lnTo>
                  <a:lnTo>
                    <a:pt x="19395" y="149250"/>
                  </a:lnTo>
                  <a:lnTo>
                    <a:pt x="9143" y="153924"/>
                  </a:lnTo>
                  <a:close/>
                </a:path>
                <a:path w="806450" h="798830">
                  <a:moveTo>
                    <a:pt x="19395" y="149250"/>
                  </a:moveTo>
                  <a:lnTo>
                    <a:pt x="9143" y="143256"/>
                  </a:lnTo>
                  <a:lnTo>
                    <a:pt x="32544" y="143256"/>
                  </a:lnTo>
                  <a:lnTo>
                    <a:pt x="19395" y="149250"/>
                  </a:lnTo>
                  <a:close/>
                </a:path>
                <a:path w="806450" h="798830">
                  <a:moveTo>
                    <a:pt x="27389" y="153924"/>
                  </a:moveTo>
                  <a:lnTo>
                    <a:pt x="9143" y="153924"/>
                  </a:lnTo>
                  <a:lnTo>
                    <a:pt x="19395" y="149250"/>
                  </a:lnTo>
                  <a:lnTo>
                    <a:pt x="27389" y="153924"/>
                  </a:lnTo>
                  <a:close/>
                </a:path>
                <a:path w="806450" h="798830">
                  <a:moveTo>
                    <a:pt x="473963" y="231648"/>
                  </a:moveTo>
                  <a:lnTo>
                    <a:pt x="469422" y="225436"/>
                  </a:lnTo>
                  <a:lnTo>
                    <a:pt x="477011" y="222504"/>
                  </a:lnTo>
                  <a:lnTo>
                    <a:pt x="473963" y="231648"/>
                  </a:lnTo>
                  <a:close/>
                </a:path>
                <a:path w="806450" h="798830">
                  <a:moveTo>
                    <a:pt x="483108" y="231648"/>
                  </a:moveTo>
                  <a:lnTo>
                    <a:pt x="473963" y="231648"/>
                  </a:lnTo>
                  <a:lnTo>
                    <a:pt x="477011" y="222504"/>
                  </a:lnTo>
                  <a:lnTo>
                    <a:pt x="481993" y="222504"/>
                  </a:lnTo>
                  <a:lnTo>
                    <a:pt x="483108" y="224028"/>
                  </a:lnTo>
                  <a:lnTo>
                    <a:pt x="484516" y="225436"/>
                  </a:lnTo>
                  <a:lnTo>
                    <a:pt x="484632" y="230124"/>
                  </a:lnTo>
                  <a:lnTo>
                    <a:pt x="483108" y="231648"/>
                  </a:lnTo>
                  <a:close/>
                </a:path>
                <a:path w="806450" h="798830">
                  <a:moveTo>
                    <a:pt x="605242" y="442528"/>
                  </a:moveTo>
                  <a:lnTo>
                    <a:pt x="408432" y="257555"/>
                  </a:lnTo>
                  <a:lnTo>
                    <a:pt x="406908" y="257555"/>
                  </a:lnTo>
                  <a:lnTo>
                    <a:pt x="406908" y="251460"/>
                  </a:lnTo>
                  <a:lnTo>
                    <a:pt x="409956" y="248412"/>
                  </a:lnTo>
                  <a:lnTo>
                    <a:pt x="469422" y="225436"/>
                  </a:lnTo>
                  <a:lnTo>
                    <a:pt x="473963" y="231648"/>
                  </a:lnTo>
                  <a:lnTo>
                    <a:pt x="483108" y="231648"/>
                  </a:lnTo>
                  <a:lnTo>
                    <a:pt x="483108" y="233172"/>
                  </a:lnTo>
                  <a:lnTo>
                    <a:pt x="481584" y="233172"/>
                  </a:lnTo>
                  <a:lnTo>
                    <a:pt x="438194" y="249936"/>
                  </a:lnTo>
                  <a:lnTo>
                    <a:pt x="416052" y="249936"/>
                  </a:lnTo>
                  <a:lnTo>
                    <a:pt x="414528" y="259080"/>
                  </a:lnTo>
                  <a:lnTo>
                    <a:pt x="425781" y="259080"/>
                  </a:lnTo>
                  <a:lnTo>
                    <a:pt x="617122" y="438911"/>
                  </a:lnTo>
                  <a:lnTo>
                    <a:pt x="612648" y="438911"/>
                  </a:lnTo>
                  <a:lnTo>
                    <a:pt x="605242" y="442528"/>
                  </a:lnTo>
                  <a:close/>
                </a:path>
                <a:path w="806450" h="798830">
                  <a:moveTo>
                    <a:pt x="414528" y="259080"/>
                  </a:moveTo>
                  <a:lnTo>
                    <a:pt x="416052" y="249936"/>
                  </a:lnTo>
                  <a:lnTo>
                    <a:pt x="422502" y="255998"/>
                  </a:lnTo>
                  <a:lnTo>
                    <a:pt x="414528" y="259080"/>
                  </a:lnTo>
                  <a:close/>
                </a:path>
                <a:path w="806450" h="798830">
                  <a:moveTo>
                    <a:pt x="422502" y="255998"/>
                  </a:moveTo>
                  <a:lnTo>
                    <a:pt x="416052" y="249936"/>
                  </a:lnTo>
                  <a:lnTo>
                    <a:pt x="438194" y="249936"/>
                  </a:lnTo>
                  <a:lnTo>
                    <a:pt x="422502" y="255998"/>
                  </a:lnTo>
                  <a:close/>
                </a:path>
                <a:path w="806450" h="798830">
                  <a:moveTo>
                    <a:pt x="425781" y="259080"/>
                  </a:moveTo>
                  <a:lnTo>
                    <a:pt x="414528" y="259080"/>
                  </a:lnTo>
                  <a:lnTo>
                    <a:pt x="422502" y="255998"/>
                  </a:lnTo>
                  <a:lnTo>
                    <a:pt x="425781" y="259080"/>
                  </a:lnTo>
                  <a:close/>
                </a:path>
                <a:path w="806450" h="798830">
                  <a:moveTo>
                    <a:pt x="283463" y="316991"/>
                  </a:moveTo>
                  <a:lnTo>
                    <a:pt x="273720" y="311273"/>
                  </a:lnTo>
                  <a:lnTo>
                    <a:pt x="283463" y="306324"/>
                  </a:lnTo>
                  <a:lnTo>
                    <a:pt x="283463" y="316991"/>
                  </a:lnTo>
                  <a:close/>
                </a:path>
                <a:path w="806450" h="798830">
                  <a:moveTo>
                    <a:pt x="288035" y="316991"/>
                  </a:moveTo>
                  <a:lnTo>
                    <a:pt x="283463" y="316991"/>
                  </a:lnTo>
                  <a:lnTo>
                    <a:pt x="283463" y="306324"/>
                  </a:lnTo>
                  <a:lnTo>
                    <a:pt x="288035" y="306324"/>
                  </a:lnTo>
                  <a:lnTo>
                    <a:pt x="291083" y="309372"/>
                  </a:lnTo>
                  <a:lnTo>
                    <a:pt x="291083" y="313943"/>
                  </a:lnTo>
                  <a:lnTo>
                    <a:pt x="288035" y="316991"/>
                  </a:lnTo>
                  <a:close/>
                </a:path>
                <a:path w="806450" h="798830">
                  <a:moveTo>
                    <a:pt x="193547" y="364236"/>
                  </a:moveTo>
                  <a:lnTo>
                    <a:pt x="185927" y="364236"/>
                  </a:lnTo>
                  <a:lnTo>
                    <a:pt x="184403" y="361187"/>
                  </a:lnTo>
                  <a:lnTo>
                    <a:pt x="184403" y="359663"/>
                  </a:lnTo>
                  <a:lnTo>
                    <a:pt x="185927" y="358140"/>
                  </a:lnTo>
                  <a:lnTo>
                    <a:pt x="185927" y="356616"/>
                  </a:lnTo>
                  <a:lnTo>
                    <a:pt x="187451" y="355092"/>
                  </a:lnTo>
                  <a:lnTo>
                    <a:pt x="273720" y="311273"/>
                  </a:lnTo>
                  <a:lnTo>
                    <a:pt x="283463" y="316991"/>
                  </a:lnTo>
                  <a:lnTo>
                    <a:pt x="288035" y="316991"/>
                  </a:lnTo>
                  <a:lnTo>
                    <a:pt x="211836" y="355092"/>
                  </a:lnTo>
                  <a:lnTo>
                    <a:pt x="193547" y="355092"/>
                  </a:lnTo>
                  <a:lnTo>
                    <a:pt x="193547" y="364236"/>
                  </a:lnTo>
                  <a:close/>
                </a:path>
                <a:path w="806450" h="798830">
                  <a:moveTo>
                    <a:pt x="193547" y="364236"/>
                  </a:moveTo>
                  <a:lnTo>
                    <a:pt x="193547" y="355092"/>
                  </a:lnTo>
                  <a:lnTo>
                    <a:pt x="201966" y="360026"/>
                  </a:lnTo>
                  <a:lnTo>
                    <a:pt x="193547" y="364236"/>
                  </a:lnTo>
                  <a:close/>
                </a:path>
                <a:path w="806450" h="798830">
                  <a:moveTo>
                    <a:pt x="201966" y="360026"/>
                  </a:moveTo>
                  <a:lnTo>
                    <a:pt x="193547" y="355092"/>
                  </a:lnTo>
                  <a:lnTo>
                    <a:pt x="211836" y="355092"/>
                  </a:lnTo>
                  <a:lnTo>
                    <a:pt x="201966" y="360026"/>
                  </a:lnTo>
                  <a:close/>
                </a:path>
                <a:path w="806450" h="798830">
                  <a:moveTo>
                    <a:pt x="442034" y="514937"/>
                  </a:moveTo>
                  <a:lnTo>
                    <a:pt x="187451" y="364236"/>
                  </a:lnTo>
                  <a:lnTo>
                    <a:pt x="193547" y="364236"/>
                  </a:lnTo>
                  <a:lnTo>
                    <a:pt x="201966" y="360026"/>
                  </a:lnTo>
                  <a:lnTo>
                    <a:pt x="458724" y="510540"/>
                  </a:lnTo>
                  <a:lnTo>
                    <a:pt x="452628" y="510540"/>
                  </a:lnTo>
                  <a:lnTo>
                    <a:pt x="442034" y="514937"/>
                  </a:lnTo>
                  <a:close/>
                </a:path>
                <a:path w="806450" h="798830">
                  <a:moveTo>
                    <a:pt x="611124" y="448056"/>
                  </a:moveTo>
                  <a:lnTo>
                    <a:pt x="605242" y="442528"/>
                  </a:lnTo>
                  <a:lnTo>
                    <a:pt x="612648" y="438911"/>
                  </a:lnTo>
                  <a:lnTo>
                    <a:pt x="611124" y="448056"/>
                  </a:lnTo>
                  <a:close/>
                </a:path>
                <a:path w="806450" h="798830">
                  <a:moveTo>
                    <a:pt x="620268" y="448056"/>
                  </a:moveTo>
                  <a:lnTo>
                    <a:pt x="611124" y="448056"/>
                  </a:lnTo>
                  <a:lnTo>
                    <a:pt x="612648" y="438911"/>
                  </a:lnTo>
                  <a:lnTo>
                    <a:pt x="617122" y="438911"/>
                  </a:lnTo>
                  <a:lnTo>
                    <a:pt x="618744" y="440436"/>
                  </a:lnTo>
                  <a:lnTo>
                    <a:pt x="620268" y="440436"/>
                  </a:lnTo>
                  <a:lnTo>
                    <a:pt x="621792" y="443484"/>
                  </a:lnTo>
                  <a:lnTo>
                    <a:pt x="620268" y="445008"/>
                  </a:lnTo>
                  <a:lnTo>
                    <a:pt x="620268" y="448056"/>
                  </a:lnTo>
                  <a:close/>
                </a:path>
                <a:path w="806450" h="798830">
                  <a:moveTo>
                    <a:pt x="803148" y="798576"/>
                  </a:moveTo>
                  <a:lnTo>
                    <a:pt x="800100" y="798576"/>
                  </a:lnTo>
                  <a:lnTo>
                    <a:pt x="797052" y="797051"/>
                  </a:lnTo>
                  <a:lnTo>
                    <a:pt x="796018" y="796463"/>
                  </a:lnTo>
                  <a:lnTo>
                    <a:pt x="803148" y="787908"/>
                  </a:lnTo>
                  <a:lnTo>
                    <a:pt x="776112" y="772459"/>
                  </a:lnTo>
                  <a:lnTo>
                    <a:pt x="544068" y="478536"/>
                  </a:lnTo>
                  <a:lnTo>
                    <a:pt x="544068" y="477011"/>
                  </a:lnTo>
                  <a:lnTo>
                    <a:pt x="542544" y="475487"/>
                  </a:lnTo>
                  <a:lnTo>
                    <a:pt x="544068" y="473963"/>
                  </a:lnTo>
                  <a:lnTo>
                    <a:pt x="544068" y="472440"/>
                  </a:lnTo>
                  <a:lnTo>
                    <a:pt x="545592" y="470916"/>
                  </a:lnTo>
                  <a:lnTo>
                    <a:pt x="547116" y="470916"/>
                  </a:lnTo>
                  <a:lnTo>
                    <a:pt x="605242" y="442528"/>
                  </a:lnTo>
                  <a:lnTo>
                    <a:pt x="611124" y="448056"/>
                  </a:lnTo>
                  <a:lnTo>
                    <a:pt x="617220" y="448056"/>
                  </a:lnTo>
                  <a:lnTo>
                    <a:pt x="567290" y="472440"/>
                  </a:lnTo>
                  <a:lnTo>
                    <a:pt x="553211" y="472440"/>
                  </a:lnTo>
                  <a:lnTo>
                    <a:pt x="551687" y="480060"/>
                  </a:lnTo>
                  <a:lnTo>
                    <a:pt x="559256" y="480060"/>
                  </a:lnTo>
                  <a:lnTo>
                    <a:pt x="804672" y="789432"/>
                  </a:lnTo>
                  <a:lnTo>
                    <a:pt x="806196" y="790955"/>
                  </a:lnTo>
                  <a:lnTo>
                    <a:pt x="806196" y="794003"/>
                  </a:lnTo>
                  <a:lnTo>
                    <a:pt x="804672" y="797051"/>
                  </a:lnTo>
                  <a:lnTo>
                    <a:pt x="803148" y="798576"/>
                  </a:lnTo>
                  <a:close/>
                </a:path>
                <a:path w="806450" h="798830">
                  <a:moveTo>
                    <a:pt x="551687" y="480060"/>
                  </a:moveTo>
                  <a:lnTo>
                    <a:pt x="553211" y="472440"/>
                  </a:lnTo>
                  <a:lnTo>
                    <a:pt x="557143" y="477395"/>
                  </a:lnTo>
                  <a:lnTo>
                    <a:pt x="551687" y="480060"/>
                  </a:lnTo>
                  <a:close/>
                </a:path>
                <a:path w="806450" h="798830">
                  <a:moveTo>
                    <a:pt x="557143" y="477395"/>
                  </a:moveTo>
                  <a:lnTo>
                    <a:pt x="553211" y="472440"/>
                  </a:lnTo>
                  <a:lnTo>
                    <a:pt x="567290" y="472440"/>
                  </a:lnTo>
                  <a:lnTo>
                    <a:pt x="557143" y="477395"/>
                  </a:lnTo>
                  <a:close/>
                </a:path>
                <a:path w="806450" h="798830">
                  <a:moveTo>
                    <a:pt x="559256" y="480060"/>
                  </a:moveTo>
                  <a:lnTo>
                    <a:pt x="551687" y="480060"/>
                  </a:lnTo>
                  <a:lnTo>
                    <a:pt x="557143" y="477395"/>
                  </a:lnTo>
                  <a:lnTo>
                    <a:pt x="559256" y="480060"/>
                  </a:lnTo>
                  <a:close/>
                </a:path>
                <a:path w="806450" h="798830">
                  <a:moveTo>
                    <a:pt x="452628" y="521208"/>
                  </a:moveTo>
                  <a:lnTo>
                    <a:pt x="442034" y="514937"/>
                  </a:lnTo>
                  <a:lnTo>
                    <a:pt x="452628" y="510540"/>
                  </a:lnTo>
                  <a:lnTo>
                    <a:pt x="452628" y="521208"/>
                  </a:lnTo>
                  <a:close/>
                </a:path>
                <a:path w="806450" h="798830">
                  <a:moveTo>
                    <a:pt x="457200" y="521208"/>
                  </a:moveTo>
                  <a:lnTo>
                    <a:pt x="452628" y="521208"/>
                  </a:lnTo>
                  <a:lnTo>
                    <a:pt x="452628" y="510540"/>
                  </a:lnTo>
                  <a:lnTo>
                    <a:pt x="458724" y="510540"/>
                  </a:lnTo>
                  <a:lnTo>
                    <a:pt x="461772" y="513587"/>
                  </a:lnTo>
                  <a:lnTo>
                    <a:pt x="460248" y="516636"/>
                  </a:lnTo>
                  <a:lnTo>
                    <a:pt x="460248" y="518160"/>
                  </a:lnTo>
                  <a:lnTo>
                    <a:pt x="457200" y="521208"/>
                  </a:lnTo>
                  <a:close/>
                </a:path>
                <a:path w="806450" h="798830">
                  <a:moveTo>
                    <a:pt x="794281" y="795473"/>
                  </a:moveTo>
                  <a:lnTo>
                    <a:pt x="371856" y="554736"/>
                  </a:lnTo>
                  <a:lnTo>
                    <a:pt x="368808" y="553211"/>
                  </a:lnTo>
                  <a:lnTo>
                    <a:pt x="368808" y="547116"/>
                  </a:lnTo>
                  <a:lnTo>
                    <a:pt x="371856" y="544068"/>
                  </a:lnTo>
                  <a:lnTo>
                    <a:pt x="442034" y="514937"/>
                  </a:lnTo>
                  <a:lnTo>
                    <a:pt x="452628" y="521208"/>
                  </a:lnTo>
                  <a:lnTo>
                    <a:pt x="457200" y="521208"/>
                  </a:lnTo>
                  <a:lnTo>
                    <a:pt x="402128" y="544068"/>
                  </a:lnTo>
                  <a:lnTo>
                    <a:pt x="376428" y="544068"/>
                  </a:lnTo>
                  <a:lnTo>
                    <a:pt x="376428" y="554736"/>
                  </a:lnTo>
                  <a:lnTo>
                    <a:pt x="395097" y="554736"/>
                  </a:lnTo>
                  <a:lnTo>
                    <a:pt x="776112" y="772459"/>
                  </a:lnTo>
                  <a:lnTo>
                    <a:pt x="794281" y="795473"/>
                  </a:lnTo>
                  <a:close/>
                </a:path>
                <a:path w="806450" h="798830">
                  <a:moveTo>
                    <a:pt x="376428" y="554736"/>
                  </a:moveTo>
                  <a:lnTo>
                    <a:pt x="376428" y="544068"/>
                  </a:lnTo>
                  <a:lnTo>
                    <a:pt x="387241" y="550247"/>
                  </a:lnTo>
                  <a:lnTo>
                    <a:pt x="376428" y="554736"/>
                  </a:lnTo>
                  <a:close/>
                </a:path>
                <a:path w="806450" h="798830">
                  <a:moveTo>
                    <a:pt x="387241" y="550247"/>
                  </a:moveTo>
                  <a:lnTo>
                    <a:pt x="376428" y="544068"/>
                  </a:lnTo>
                  <a:lnTo>
                    <a:pt x="402128" y="544068"/>
                  </a:lnTo>
                  <a:lnTo>
                    <a:pt x="387241" y="550247"/>
                  </a:lnTo>
                  <a:close/>
                </a:path>
                <a:path w="806450" h="798830">
                  <a:moveTo>
                    <a:pt x="395097" y="554736"/>
                  </a:moveTo>
                  <a:lnTo>
                    <a:pt x="376428" y="554736"/>
                  </a:lnTo>
                  <a:lnTo>
                    <a:pt x="387241" y="550247"/>
                  </a:lnTo>
                  <a:lnTo>
                    <a:pt x="395097" y="554736"/>
                  </a:lnTo>
                  <a:close/>
                </a:path>
                <a:path w="806450" h="798830">
                  <a:moveTo>
                    <a:pt x="796018" y="796463"/>
                  </a:moveTo>
                  <a:lnTo>
                    <a:pt x="794281" y="795473"/>
                  </a:lnTo>
                  <a:lnTo>
                    <a:pt x="776112" y="772459"/>
                  </a:lnTo>
                  <a:lnTo>
                    <a:pt x="803148" y="787908"/>
                  </a:lnTo>
                  <a:lnTo>
                    <a:pt x="796018" y="796463"/>
                  </a:lnTo>
                  <a:close/>
                </a:path>
                <a:path w="806450" h="798830">
                  <a:moveTo>
                    <a:pt x="795528" y="797051"/>
                  </a:moveTo>
                  <a:lnTo>
                    <a:pt x="794281" y="795473"/>
                  </a:lnTo>
                  <a:lnTo>
                    <a:pt x="796018" y="796463"/>
                  </a:lnTo>
                  <a:lnTo>
                    <a:pt x="795528" y="797051"/>
                  </a:lnTo>
                  <a:close/>
                </a:path>
              </a:pathLst>
            </a:custGeom>
            <a:solidFill>
              <a:srgbClr val="97B8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72668"/>
              <a:ext cx="10692384" cy="601522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63055" y="5350764"/>
              <a:ext cx="4529327" cy="1438655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6592368" y="5521125"/>
            <a:ext cx="3806825" cy="8813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5600" b="1" i="1" spc="-15" dirty="0">
                <a:solidFill>
                  <a:srgbClr val="FFFFFF"/>
                </a:solidFill>
                <a:latin typeface="Calibri"/>
                <a:cs typeface="Calibri"/>
              </a:rPr>
              <a:t>Performance</a:t>
            </a:r>
            <a:endParaRPr sz="5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43" y="6439916"/>
            <a:ext cx="831215" cy="1155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50" spc="20" dirty="0">
                <a:solidFill>
                  <a:srgbClr val="646D79"/>
                </a:solidFill>
                <a:latin typeface="Calibri"/>
                <a:cs typeface="Calibri"/>
              </a:rPr>
              <a:t>CCP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646D79"/>
                </a:solidFill>
                <a:latin typeface="Calibri"/>
                <a:cs typeface="Calibri"/>
              </a:rPr>
              <a:t>–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20" dirty="0">
                <a:solidFill>
                  <a:srgbClr val="646D79"/>
                </a:solidFill>
                <a:latin typeface="Calibri"/>
                <a:cs typeface="Calibri"/>
              </a:rPr>
              <a:t>CLOUD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646D79"/>
                </a:solidFill>
                <a:latin typeface="Calibri"/>
                <a:cs typeface="Calibri"/>
              </a:rPr>
              <a:t>COMPUTING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6852" y="865172"/>
            <a:ext cx="8653780" cy="13093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200" i="1" dirty="0">
                <a:latin typeface="Calibri"/>
                <a:cs typeface="Calibri"/>
              </a:rPr>
              <a:t>Cloud</a:t>
            </a:r>
            <a:r>
              <a:rPr sz="4200" i="1" spc="-5" dirty="0">
                <a:latin typeface="Calibri"/>
                <a:cs typeface="Calibri"/>
              </a:rPr>
              <a:t> </a:t>
            </a:r>
            <a:r>
              <a:rPr sz="4200" i="1" dirty="0">
                <a:latin typeface="Calibri"/>
                <a:cs typeface="Calibri"/>
              </a:rPr>
              <a:t>Computing</a:t>
            </a:r>
            <a:r>
              <a:rPr sz="4200" i="1" spc="-5" dirty="0">
                <a:latin typeface="Calibri"/>
                <a:cs typeface="Calibri"/>
              </a:rPr>
              <a:t> </a:t>
            </a:r>
            <a:r>
              <a:rPr sz="4200" i="1" spc="5" dirty="0">
                <a:latin typeface="Calibri"/>
                <a:cs typeface="Calibri"/>
              </a:rPr>
              <a:t>–</a:t>
            </a:r>
            <a:r>
              <a:rPr sz="4200" i="1" spc="-20" dirty="0">
                <a:latin typeface="Calibri"/>
                <a:cs typeface="Calibri"/>
              </a:rPr>
              <a:t> </a:t>
            </a:r>
            <a:r>
              <a:rPr sz="4200" i="1" dirty="0">
                <a:latin typeface="Calibri"/>
                <a:cs typeface="Calibri"/>
              </a:rPr>
              <a:t>Principais</a:t>
            </a:r>
            <a:r>
              <a:rPr sz="4200" i="1" spc="15" dirty="0">
                <a:latin typeface="Calibri"/>
                <a:cs typeface="Calibri"/>
              </a:rPr>
              <a:t> </a:t>
            </a:r>
            <a:r>
              <a:rPr sz="4200" i="1" dirty="0">
                <a:latin typeface="Calibri"/>
                <a:cs typeface="Calibri"/>
              </a:rPr>
              <a:t>Benefícios</a:t>
            </a:r>
            <a:endParaRPr sz="4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4200" b="1" i="1" spc="-10" dirty="0">
                <a:latin typeface="Calibri"/>
                <a:cs typeface="Calibri"/>
              </a:rPr>
              <a:t>Performance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0160" y="2558317"/>
            <a:ext cx="9936480" cy="34499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1905" algn="ctr">
              <a:lnSpc>
                <a:spcPct val="100400"/>
              </a:lnSpc>
              <a:spcBef>
                <a:spcPts val="95"/>
              </a:spcBef>
            </a:pP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Os</a:t>
            </a:r>
            <a:r>
              <a:rPr sz="280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principais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25" dirty="0">
                <a:solidFill>
                  <a:srgbClr val="7E7E7E"/>
                </a:solidFill>
                <a:latin typeface="Calibri"/>
                <a:cs typeface="Calibri"/>
              </a:rPr>
              <a:t>players</a:t>
            </a:r>
            <a:r>
              <a:rPr sz="280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de</a:t>
            </a:r>
            <a:r>
              <a:rPr sz="2800" spc="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Cloud</a:t>
            </a:r>
            <a:r>
              <a:rPr sz="2800" spc="-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Computing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trabalham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com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7E7E7E"/>
                </a:solidFill>
                <a:latin typeface="Calibri"/>
                <a:cs typeface="Calibri"/>
              </a:rPr>
              <a:t>hardwares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 customizados, </a:t>
            </a:r>
            <a:r>
              <a:rPr sz="2800" spc="-20" dirty="0">
                <a:solidFill>
                  <a:srgbClr val="7E7E7E"/>
                </a:solidFill>
                <a:latin typeface="Calibri"/>
                <a:cs typeface="Calibri"/>
              </a:rPr>
              <a:t>para 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atingir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a 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máxima performance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entregue </a:t>
            </a:r>
            <a:r>
              <a:rPr sz="2800" spc="5" dirty="0">
                <a:solidFill>
                  <a:srgbClr val="7E7E7E"/>
                </a:solidFill>
                <a:latin typeface="Calibri"/>
                <a:cs typeface="Calibri"/>
              </a:rPr>
              <a:t>aos seus </a:t>
            </a:r>
            <a:r>
              <a:rPr sz="2800" spc="-6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clientes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 e</a:t>
            </a:r>
            <a:r>
              <a:rPr sz="280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seus</a:t>
            </a:r>
            <a:r>
              <a:rPr sz="280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mais</a:t>
            </a:r>
            <a:r>
              <a:rPr sz="28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variados</a:t>
            </a:r>
            <a:r>
              <a:rPr sz="28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tipos</a:t>
            </a:r>
            <a:r>
              <a:rPr sz="28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7E7E7E"/>
                </a:solidFill>
                <a:latin typeface="Calibri"/>
                <a:cs typeface="Calibri"/>
              </a:rPr>
              <a:t>de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demanda.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750">
              <a:latin typeface="Calibri"/>
              <a:cs typeface="Calibri"/>
            </a:endParaRPr>
          </a:p>
          <a:p>
            <a:pPr marL="99060" marR="92710" indent="635" algn="ctr">
              <a:lnSpc>
                <a:spcPct val="100400"/>
              </a:lnSpc>
            </a:pPr>
            <a:r>
              <a:rPr sz="2800" spc="5" dirty="0">
                <a:solidFill>
                  <a:srgbClr val="7E7E7E"/>
                </a:solidFill>
                <a:latin typeface="Calibri"/>
                <a:cs typeface="Calibri"/>
              </a:rPr>
              <a:t>O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Hardware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é </a:t>
            </a:r>
            <a:r>
              <a:rPr sz="2800" spc="-15" dirty="0">
                <a:solidFill>
                  <a:srgbClr val="7E7E7E"/>
                </a:solidFill>
                <a:latin typeface="Calibri"/>
                <a:cs typeface="Calibri"/>
              </a:rPr>
              <a:t>fabricado </a:t>
            </a:r>
            <a:r>
              <a:rPr sz="2800" spc="5" dirty="0">
                <a:solidFill>
                  <a:srgbClr val="7E7E7E"/>
                </a:solidFill>
                <a:latin typeface="Calibri"/>
                <a:cs typeface="Calibri"/>
              </a:rPr>
              <a:t>de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acordo com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a 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especificação </a:t>
            </a:r>
            <a:r>
              <a:rPr sz="2800" spc="5" dirty="0">
                <a:solidFill>
                  <a:srgbClr val="7E7E7E"/>
                </a:solidFill>
                <a:latin typeface="Calibri"/>
                <a:cs typeface="Calibri"/>
              </a:rPr>
              <a:t>do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player 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dentro de</a:t>
            </a:r>
            <a:r>
              <a:rPr sz="280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padrões</a:t>
            </a:r>
            <a:r>
              <a:rPr sz="280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rigorosos</a:t>
            </a:r>
            <a:r>
              <a:rPr sz="280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7E7E7E"/>
                </a:solidFill>
                <a:latin typeface="Calibri"/>
                <a:cs typeface="Calibri"/>
              </a:rPr>
              <a:t>de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7E7E7E"/>
                </a:solidFill>
                <a:latin typeface="Calibri"/>
                <a:cs typeface="Calibri"/>
              </a:rPr>
              <a:t>fabricação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280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performance </a:t>
            </a:r>
            <a:r>
              <a:rPr sz="2800" spc="5" dirty="0">
                <a:solidFill>
                  <a:srgbClr val="7E7E7E"/>
                </a:solidFill>
                <a:latin typeface="Calibri"/>
                <a:cs typeface="Calibri"/>
              </a:rPr>
              <a:t>em</a:t>
            </a:r>
            <a:r>
              <a:rPr sz="280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todas </a:t>
            </a:r>
            <a:r>
              <a:rPr sz="2800" spc="-6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as</a:t>
            </a:r>
            <a:r>
              <a:rPr sz="280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camadas,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sendo: </a:t>
            </a:r>
            <a:r>
              <a:rPr sz="2800" spc="-15" dirty="0">
                <a:solidFill>
                  <a:srgbClr val="7E7E7E"/>
                </a:solidFill>
                <a:latin typeface="Calibri"/>
                <a:cs typeface="Calibri"/>
              </a:rPr>
              <a:t>Armazenamento,</a:t>
            </a:r>
            <a:r>
              <a:rPr sz="280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7E7E7E"/>
                </a:solidFill>
                <a:latin typeface="Calibri"/>
                <a:cs typeface="Calibri"/>
              </a:rPr>
              <a:t>Rede,</a:t>
            </a:r>
            <a:r>
              <a:rPr sz="2800" spc="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Servidores</a:t>
            </a:r>
            <a:r>
              <a:rPr sz="280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(e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todos</a:t>
            </a:r>
            <a:r>
              <a:rPr sz="280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os 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componentes),</a:t>
            </a:r>
            <a:r>
              <a:rPr sz="280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Firewalls,</a:t>
            </a:r>
            <a:r>
              <a:rPr sz="280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Cabos,</a:t>
            </a:r>
            <a:r>
              <a:rPr sz="2800" spc="-15" dirty="0">
                <a:solidFill>
                  <a:srgbClr val="7E7E7E"/>
                </a:solidFill>
                <a:latin typeface="Calibri"/>
                <a:cs typeface="Calibri"/>
              </a:rPr>
              <a:t> Roteadores</a:t>
            </a:r>
            <a:r>
              <a:rPr sz="280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280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20" dirty="0">
                <a:solidFill>
                  <a:srgbClr val="7E7E7E"/>
                </a:solidFill>
                <a:latin typeface="Calibri"/>
                <a:cs typeface="Calibri"/>
              </a:rPr>
              <a:t>etc.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38EA2CC-9F91-4319-8345-02D7313776D5}"/>
              </a:ext>
            </a:extLst>
          </p:cNvPr>
          <p:cNvSpPr/>
          <p:nvPr/>
        </p:nvSpPr>
        <p:spPr>
          <a:xfrm>
            <a:off x="8851900" y="809625"/>
            <a:ext cx="16891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3943" y="6471285"/>
            <a:ext cx="805815" cy="74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50"/>
              </a:lnSpc>
            </a:pPr>
            <a:r>
              <a:rPr sz="550" spc="20" dirty="0">
                <a:solidFill>
                  <a:srgbClr val="646D79"/>
                </a:solidFill>
                <a:latin typeface="Calibri"/>
                <a:cs typeface="Calibri"/>
              </a:rPr>
              <a:t>CCP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646D79"/>
                </a:solidFill>
                <a:latin typeface="Calibri"/>
                <a:cs typeface="Calibri"/>
              </a:rPr>
              <a:t>–</a:t>
            </a:r>
            <a:r>
              <a:rPr sz="550" spc="-10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20" dirty="0">
                <a:solidFill>
                  <a:srgbClr val="646D79"/>
                </a:solidFill>
                <a:latin typeface="Calibri"/>
                <a:cs typeface="Calibri"/>
              </a:rPr>
              <a:t>CLOUD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646D79"/>
                </a:solidFill>
                <a:latin typeface="Calibri"/>
                <a:cs typeface="Calibri"/>
              </a:rPr>
              <a:t>COMPUTING</a:t>
            </a:r>
            <a:endParaRPr sz="5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769620"/>
            <a:ext cx="10692765" cy="6019800"/>
            <a:chOff x="0" y="769620"/>
            <a:chExt cx="10692765" cy="601980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10343" y="1434083"/>
              <a:ext cx="859536" cy="87477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46919" y="1461516"/>
              <a:ext cx="794004" cy="78638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640823" y="1455420"/>
              <a:ext cx="806450" cy="798830"/>
            </a:xfrm>
            <a:custGeom>
              <a:avLst/>
              <a:gdLst/>
              <a:ahLst/>
              <a:cxnLst/>
              <a:rect l="l" t="t" r="r" b="b"/>
              <a:pathLst>
                <a:path w="806450" h="798830">
                  <a:moveTo>
                    <a:pt x="273720" y="311273"/>
                  </a:moveTo>
                  <a:lnTo>
                    <a:pt x="3048" y="152400"/>
                  </a:lnTo>
                  <a:lnTo>
                    <a:pt x="1524" y="152400"/>
                  </a:lnTo>
                  <a:lnTo>
                    <a:pt x="0" y="149352"/>
                  </a:lnTo>
                  <a:lnTo>
                    <a:pt x="0" y="146304"/>
                  </a:lnTo>
                  <a:lnTo>
                    <a:pt x="3048" y="143256"/>
                  </a:lnTo>
                  <a:lnTo>
                    <a:pt x="315467" y="1524"/>
                  </a:lnTo>
                  <a:lnTo>
                    <a:pt x="316991" y="0"/>
                  </a:lnTo>
                  <a:lnTo>
                    <a:pt x="320040" y="1524"/>
                  </a:lnTo>
                  <a:lnTo>
                    <a:pt x="321564" y="3048"/>
                  </a:lnTo>
                  <a:lnTo>
                    <a:pt x="327134" y="10668"/>
                  </a:lnTo>
                  <a:lnTo>
                    <a:pt x="312419" y="10668"/>
                  </a:lnTo>
                  <a:lnTo>
                    <a:pt x="315160" y="14416"/>
                  </a:lnTo>
                  <a:lnTo>
                    <a:pt x="32544" y="143256"/>
                  </a:lnTo>
                  <a:lnTo>
                    <a:pt x="9143" y="143256"/>
                  </a:lnTo>
                  <a:lnTo>
                    <a:pt x="9143" y="153924"/>
                  </a:lnTo>
                  <a:lnTo>
                    <a:pt x="27389" y="153924"/>
                  </a:lnTo>
                  <a:lnTo>
                    <a:pt x="288035" y="306324"/>
                  </a:lnTo>
                  <a:lnTo>
                    <a:pt x="283463" y="306324"/>
                  </a:lnTo>
                  <a:lnTo>
                    <a:pt x="273720" y="311273"/>
                  </a:lnTo>
                  <a:close/>
                </a:path>
                <a:path w="806450" h="798830">
                  <a:moveTo>
                    <a:pt x="315160" y="14416"/>
                  </a:moveTo>
                  <a:lnTo>
                    <a:pt x="312419" y="10668"/>
                  </a:lnTo>
                  <a:lnTo>
                    <a:pt x="320040" y="12192"/>
                  </a:lnTo>
                  <a:lnTo>
                    <a:pt x="315160" y="14416"/>
                  </a:lnTo>
                  <a:close/>
                </a:path>
                <a:path w="806450" h="798830">
                  <a:moveTo>
                    <a:pt x="469422" y="225436"/>
                  </a:moveTo>
                  <a:lnTo>
                    <a:pt x="315160" y="14416"/>
                  </a:lnTo>
                  <a:lnTo>
                    <a:pt x="320040" y="12192"/>
                  </a:lnTo>
                  <a:lnTo>
                    <a:pt x="312419" y="10668"/>
                  </a:lnTo>
                  <a:lnTo>
                    <a:pt x="327134" y="10668"/>
                  </a:lnTo>
                  <a:lnTo>
                    <a:pt x="481993" y="222504"/>
                  </a:lnTo>
                  <a:lnTo>
                    <a:pt x="477011" y="222504"/>
                  </a:lnTo>
                  <a:lnTo>
                    <a:pt x="469422" y="225436"/>
                  </a:lnTo>
                  <a:close/>
                </a:path>
                <a:path w="806450" h="798830">
                  <a:moveTo>
                    <a:pt x="9143" y="153924"/>
                  </a:moveTo>
                  <a:lnTo>
                    <a:pt x="9143" y="143256"/>
                  </a:lnTo>
                  <a:lnTo>
                    <a:pt x="19395" y="149250"/>
                  </a:lnTo>
                  <a:lnTo>
                    <a:pt x="9143" y="153924"/>
                  </a:lnTo>
                  <a:close/>
                </a:path>
                <a:path w="806450" h="798830">
                  <a:moveTo>
                    <a:pt x="19395" y="149250"/>
                  </a:moveTo>
                  <a:lnTo>
                    <a:pt x="9143" y="143256"/>
                  </a:lnTo>
                  <a:lnTo>
                    <a:pt x="32544" y="143256"/>
                  </a:lnTo>
                  <a:lnTo>
                    <a:pt x="19395" y="149250"/>
                  </a:lnTo>
                  <a:close/>
                </a:path>
                <a:path w="806450" h="798830">
                  <a:moveTo>
                    <a:pt x="27389" y="153924"/>
                  </a:moveTo>
                  <a:lnTo>
                    <a:pt x="9143" y="153924"/>
                  </a:lnTo>
                  <a:lnTo>
                    <a:pt x="19395" y="149250"/>
                  </a:lnTo>
                  <a:lnTo>
                    <a:pt x="27389" y="153924"/>
                  </a:lnTo>
                  <a:close/>
                </a:path>
                <a:path w="806450" h="798830">
                  <a:moveTo>
                    <a:pt x="473963" y="231648"/>
                  </a:moveTo>
                  <a:lnTo>
                    <a:pt x="469422" y="225436"/>
                  </a:lnTo>
                  <a:lnTo>
                    <a:pt x="477011" y="222504"/>
                  </a:lnTo>
                  <a:lnTo>
                    <a:pt x="473963" y="231648"/>
                  </a:lnTo>
                  <a:close/>
                </a:path>
                <a:path w="806450" h="798830">
                  <a:moveTo>
                    <a:pt x="483108" y="231648"/>
                  </a:moveTo>
                  <a:lnTo>
                    <a:pt x="473963" y="231648"/>
                  </a:lnTo>
                  <a:lnTo>
                    <a:pt x="477011" y="222504"/>
                  </a:lnTo>
                  <a:lnTo>
                    <a:pt x="481993" y="222504"/>
                  </a:lnTo>
                  <a:lnTo>
                    <a:pt x="483108" y="224028"/>
                  </a:lnTo>
                  <a:lnTo>
                    <a:pt x="484516" y="225436"/>
                  </a:lnTo>
                  <a:lnTo>
                    <a:pt x="484632" y="230124"/>
                  </a:lnTo>
                  <a:lnTo>
                    <a:pt x="483108" y="231648"/>
                  </a:lnTo>
                  <a:close/>
                </a:path>
                <a:path w="806450" h="798830">
                  <a:moveTo>
                    <a:pt x="605242" y="442528"/>
                  </a:moveTo>
                  <a:lnTo>
                    <a:pt x="408432" y="257555"/>
                  </a:lnTo>
                  <a:lnTo>
                    <a:pt x="406908" y="257555"/>
                  </a:lnTo>
                  <a:lnTo>
                    <a:pt x="406908" y="251460"/>
                  </a:lnTo>
                  <a:lnTo>
                    <a:pt x="409956" y="248412"/>
                  </a:lnTo>
                  <a:lnTo>
                    <a:pt x="469422" y="225436"/>
                  </a:lnTo>
                  <a:lnTo>
                    <a:pt x="473963" y="231648"/>
                  </a:lnTo>
                  <a:lnTo>
                    <a:pt x="483108" y="231648"/>
                  </a:lnTo>
                  <a:lnTo>
                    <a:pt x="483108" y="233172"/>
                  </a:lnTo>
                  <a:lnTo>
                    <a:pt x="481584" y="233172"/>
                  </a:lnTo>
                  <a:lnTo>
                    <a:pt x="438194" y="249936"/>
                  </a:lnTo>
                  <a:lnTo>
                    <a:pt x="416052" y="249936"/>
                  </a:lnTo>
                  <a:lnTo>
                    <a:pt x="414528" y="259080"/>
                  </a:lnTo>
                  <a:lnTo>
                    <a:pt x="425781" y="259080"/>
                  </a:lnTo>
                  <a:lnTo>
                    <a:pt x="617122" y="438911"/>
                  </a:lnTo>
                  <a:lnTo>
                    <a:pt x="612648" y="438911"/>
                  </a:lnTo>
                  <a:lnTo>
                    <a:pt x="605242" y="442528"/>
                  </a:lnTo>
                  <a:close/>
                </a:path>
                <a:path w="806450" h="798830">
                  <a:moveTo>
                    <a:pt x="414528" y="259080"/>
                  </a:moveTo>
                  <a:lnTo>
                    <a:pt x="416052" y="249936"/>
                  </a:lnTo>
                  <a:lnTo>
                    <a:pt x="422502" y="255998"/>
                  </a:lnTo>
                  <a:lnTo>
                    <a:pt x="414528" y="259080"/>
                  </a:lnTo>
                  <a:close/>
                </a:path>
                <a:path w="806450" h="798830">
                  <a:moveTo>
                    <a:pt x="422502" y="255998"/>
                  </a:moveTo>
                  <a:lnTo>
                    <a:pt x="416052" y="249936"/>
                  </a:lnTo>
                  <a:lnTo>
                    <a:pt x="438194" y="249936"/>
                  </a:lnTo>
                  <a:lnTo>
                    <a:pt x="422502" y="255998"/>
                  </a:lnTo>
                  <a:close/>
                </a:path>
                <a:path w="806450" h="798830">
                  <a:moveTo>
                    <a:pt x="425781" y="259080"/>
                  </a:moveTo>
                  <a:lnTo>
                    <a:pt x="414528" y="259080"/>
                  </a:lnTo>
                  <a:lnTo>
                    <a:pt x="422502" y="255998"/>
                  </a:lnTo>
                  <a:lnTo>
                    <a:pt x="425781" y="259080"/>
                  </a:lnTo>
                  <a:close/>
                </a:path>
                <a:path w="806450" h="798830">
                  <a:moveTo>
                    <a:pt x="283463" y="316991"/>
                  </a:moveTo>
                  <a:lnTo>
                    <a:pt x="273720" y="311273"/>
                  </a:lnTo>
                  <a:lnTo>
                    <a:pt x="283463" y="306324"/>
                  </a:lnTo>
                  <a:lnTo>
                    <a:pt x="283463" y="316991"/>
                  </a:lnTo>
                  <a:close/>
                </a:path>
                <a:path w="806450" h="798830">
                  <a:moveTo>
                    <a:pt x="288035" y="316991"/>
                  </a:moveTo>
                  <a:lnTo>
                    <a:pt x="283463" y="316991"/>
                  </a:lnTo>
                  <a:lnTo>
                    <a:pt x="283463" y="306324"/>
                  </a:lnTo>
                  <a:lnTo>
                    <a:pt x="288035" y="306324"/>
                  </a:lnTo>
                  <a:lnTo>
                    <a:pt x="291083" y="309372"/>
                  </a:lnTo>
                  <a:lnTo>
                    <a:pt x="291083" y="313943"/>
                  </a:lnTo>
                  <a:lnTo>
                    <a:pt x="288035" y="316991"/>
                  </a:lnTo>
                  <a:close/>
                </a:path>
                <a:path w="806450" h="798830">
                  <a:moveTo>
                    <a:pt x="193547" y="364236"/>
                  </a:moveTo>
                  <a:lnTo>
                    <a:pt x="185927" y="364236"/>
                  </a:lnTo>
                  <a:lnTo>
                    <a:pt x="184403" y="361187"/>
                  </a:lnTo>
                  <a:lnTo>
                    <a:pt x="184403" y="359663"/>
                  </a:lnTo>
                  <a:lnTo>
                    <a:pt x="185927" y="358140"/>
                  </a:lnTo>
                  <a:lnTo>
                    <a:pt x="185927" y="356616"/>
                  </a:lnTo>
                  <a:lnTo>
                    <a:pt x="187451" y="355092"/>
                  </a:lnTo>
                  <a:lnTo>
                    <a:pt x="273720" y="311273"/>
                  </a:lnTo>
                  <a:lnTo>
                    <a:pt x="283463" y="316991"/>
                  </a:lnTo>
                  <a:lnTo>
                    <a:pt x="288035" y="316991"/>
                  </a:lnTo>
                  <a:lnTo>
                    <a:pt x="211836" y="355092"/>
                  </a:lnTo>
                  <a:lnTo>
                    <a:pt x="193547" y="355092"/>
                  </a:lnTo>
                  <a:lnTo>
                    <a:pt x="193547" y="364236"/>
                  </a:lnTo>
                  <a:close/>
                </a:path>
                <a:path w="806450" h="798830">
                  <a:moveTo>
                    <a:pt x="193547" y="364236"/>
                  </a:moveTo>
                  <a:lnTo>
                    <a:pt x="193547" y="355092"/>
                  </a:lnTo>
                  <a:lnTo>
                    <a:pt x="201966" y="360026"/>
                  </a:lnTo>
                  <a:lnTo>
                    <a:pt x="193547" y="364236"/>
                  </a:lnTo>
                  <a:close/>
                </a:path>
                <a:path w="806450" h="798830">
                  <a:moveTo>
                    <a:pt x="201966" y="360026"/>
                  </a:moveTo>
                  <a:lnTo>
                    <a:pt x="193547" y="355092"/>
                  </a:lnTo>
                  <a:lnTo>
                    <a:pt x="211836" y="355092"/>
                  </a:lnTo>
                  <a:lnTo>
                    <a:pt x="201966" y="360026"/>
                  </a:lnTo>
                  <a:close/>
                </a:path>
                <a:path w="806450" h="798830">
                  <a:moveTo>
                    <a:pt x="442034" y="514937"/>
                  </a:moveTo>
                  <a:lnTo>
                    <a:pt x="187451" y="364236"/>
                  </a:lnTo>
                  <a:lnTo>
                    <a:pt x="193547" y="364236"/>
                  </a:lnTo>
                  <a:lnTo>
                    <a:pt x="201966" y="360026"/>
                  </a:lnTo>
                  <a:lnTo>
                    <a:pt x="458724" y="510540"/>
                  </a:lnTo>
                  <a:lnTo>
                    <a:pt x="452628" y="510540"/>
                  </a:lnTo>
                  <a:lnTo>
                    <a:pt x="442034" y="514937"/>
                  </a:lnTo>
                  <a:close/>
                </a:path>
                <a:path w="806450" h="798830">
                  <a:moveTo>
                    <a:pt x="611124" y="448056"/>
                  </a:moveTo>
                  <a:lnTo>
                    <a:pt x="605242" y="442528"/>
                  </a:lnTo>
                  <a:lnTo>
                    <a:pt x="612648" y="438911"/>
                  </a:lnTo>
                  <a:lnTo>
                    <a:pt x="611124" y="448056"/>
                  </a:lnTo>
                  <a:close/>
                </a:path>
                <a:path w="806450" h="798830">
                  <a:moveTo>
                    <a:pt x="620268" y="448056"/>
                  </a:moveTo>
                  <a:lnTo>
                    <a:pt x="611124" y="448056"/>
                  </a:lnTo>
                  <a:lnTo>
                    <a:pt x="612648" y="438911"/>
                  </a:lnTo>
                  <a:lnTo>
                    <a:pt x="617122" y="438911"/>
                  </a:lnTo>
                  <a:lnTo>
                    <a:pt x="618744" y="440436"/>
                  </a:lnTo>
                  <a:lnTo>
                    <a:pt x="620268" y="440436"/>
                  </a:lnTo>
                  <a:lnTo>
                    <a:pt x="621792" y="443484"/>
                  </a:lnTo>
                  <a:lnTo>
                    <a:pt x="620268" y="445008"/>
                  </a:lnTo>
                  <a:lnTo>
                    <a:pt x="620268" y="448056"/>
                  </a:lnTo>
                  <a:close/>
                </a:path>
                <a:path w="806450" h="798830">
                  <a:moveTo>
                    <a:pt x="803148" y="798576"/>
                  </a:moveTo>
                  <a:lnTo>
                    <a:pt x="800100" y="798576"/>
                  </a:lnTo>
                  <a:lnTo>
                    <a:pt x="797052" y="797051"/>
                  </a:lnTo>
                  <a:lnTo>
                    <a:pt x="796018" y="796463"/>
                  </a:lnTo>
                  <a:lnTo>
                    <a:pt x="803148" y="787908"/>
                  </a:lnTo>
                  <a:lnTo>
                    <a:pt x="776112" y="772459"/>
                  </a:lnTo>
                  <a:lnTo>
                    <a:pt x="544068" y="478536"/>
                  </a:lnTo>
                  <a:lnTo>
                    <a:pt x="544068" y="477011"/>
                  </a:lnTo>
                  <a:lnTo>
                    <a:pt x="542544" y="475487"/>
                  </a:lnTo>
                  <a:lnTo>
                    <a:pt x="544068" y="473963"/>
                  </a:lnTo>
                  <a:lnTo>
                    <a:pt x="544068" y="472440"/>
                  </a:lnTo>
                  <a:lnTo>
                    <a:pt x="545592" y="470916"/>
                  </a:lnTo>
                  <a:lnTo>
                    <a:pt x="547116" y="470916"/>
                  </a:lnTo>
                  <a:lnTo>
                    <a:pt x="605242" y="442528"/>
                  </a:lnTo>
                  <a:lnTo>
                    <a:pt x="611124" y="448056"/>
                  </a:lnTo>
                  <a:lnTo>
                    <a:pt x="617220" y="448056"/>
                  </a:lnTo>
                  <a:lnTo>
                    <a:pt x="567290" y="472440"/>
                  </a:lnTo>
                  <a:lnTo>
                    <a:pt x="553211" y="472440"/>
                  </a:lnTo>
                  <a:lnTo>
                    <a:pt x="551687" y="480060"/>
                  </a:lnTo>
                  <a:lnTo>
                    <a:pt x="559256" y="480060"/>
                  </a:lnTo>
                  <a:lnTo>
                    <a:pt x="804672" y="789432"/>
                  </a:lnTo>
                  <a:lnTo>
                    <a:pt x="806196" y="790955"/>
                  </a:lnTo>
                  <a:lnTo>
                    <a:pt x="806196" y="794003"/>
                  </a:lnTo>
                  <a:lnTo>
                    <a:pt x="804672" y="797051"/>
                  </a:lnTo>
                  <a:lnTo>
                    <a:pt x="803148" y="798576"/>
                  </a:lnTo>
                  <a:close/>
                </a:path>
                <a:path w="806450" h="798830">
                  <a:moveTo>
                    <a:pt x="551687" y="480060"/>
                  </a:moveTo>
                  <a:lnTo>
                    <a:pt x="553211" y="472440"/>
                  </a:lnTo>
                  <a:lnTo>
                    <a:pt x="557143" y="477395"/>
                  </a:lnTo>
                  <a:lnTo>
                    <a:pt x="551687" y="480060"/>
                  </a:lnTo>
                  <a:close/>
                </a:path>
                <a:path w="806450" h="798830">
                  <a:moveTo>
                    <a:pt x="557143" y="477395"/>
                  </a:moveTo>
                  <a:lnTo>
                    <a:pt x="553211" y="472440"/>
                  </a:lnTo>
                  <a:lnTo>
                    <a:pt x="567290" y="472440"/>
                  </a:lnTo>
                  <a:lnTo>
                    <a:pt x="557143" y="477395"/>
                  </a:lnTo>
                  <a:close/>
                </a:path>
                <a:path w="806450" h="798830">
                  <a:moveTo>
                    <a:pt x="559256" y="480060"/>
                  </a:moveTo>
                  <a:lnTo>
                    <a:pt x="551687" y="480060"/>
                  </a:lnTo>
                  <a:lnTo>
                    <a:pt x="557143" y="477395"/>
                  </a:lnTo>
                  <a:lnTo>
                    <a:pt x="559256" y="480060"/>
                  </a:lnTo>
                  <a:close/>
                </a:path>
                <a:path w="806450" h="798830">
                  <a:moveTo>
                    <a:pt x="452628" y="521208"/>
                  </a:moveTo>
                  <a:lnTo>
                    <a:pt x="442034" y="514937"/>
                  </a:lnTo>
                  <a:lnTo>
                    <a:pt x="452628" y="510540"/>
                  </a:lnTo>
                  <a:lnTo>
                    <a:pt x="452628" y="521208"/>
                  </a:lnTo>
                  <a:close/>
                </a:path>
                <a:path w="806450" h="798830">
                  <a:moveTo>
                    <a:pt x="457200" y="521208"/>
                  </a:moveTo>
                  <a:lnTo>
                    <a:pt x="452628" y="521208"/>
                  </a:lnTo>
                  <a:lnTo>
                    <a:pt x="452628" y="510540"/>
                  </a:lnTo>
                  <a:lnTo>
                    <a:pt x="458724" y="510540"/>
                  </a:lnTo>
                  <a:lnTo>
                    <a:pt x="461772" y="513587"/>
                  </a:lnTo>
                  <a:lnTo>
                    <a:pt x="460248" y="516636"/>
                  </a:lnTo>
                  <a:lnTo>
                    <a:pt x="460248" y="518160"/>
                  </a:lnTo>
                  <a:lnTo>
                    <a:pt x="457200" y="521208"/>
                  </a:lnTo>
                  <a:close/>
                </a:path>
                <a:path w="806450" h="798830">
                  <a:moveTo>
                    <a:pt x="794281" y="795473"/>
                  </a:moveTo>
                  <a:lnTo>
                    <a:pt x="371856" y="554736"/>
                  </a:lnTo>
                  <a:lnTo>
                    <a:pt x="368808" y="553211"/>
                  </a:lnTo>
                  <a:lnTo>
                    <a:pt x="368808" y="547116"/>
                  </a:lnTo>
                  <a:lnTo>
                    <a:pt x="371856" y="544068"/>
                  </a:lnTo>
                  <a:lnTo>
                    <a:pt x="442034" y="514937"/>
                  </a:lnTo>
                  <a:lnTo>
                    <a:pt x="452628" y="521208"/>
                  </a:lnTo>
                  <a:lnTo>
                    <a:pt x="457200" y="521208"/>
                  </a:lnTo>
                  <a:lnTo>
                    <a:pt x="402128" y="544068"/>
                  </a:lnTo>
                  <a:lnTo>
                    <a:pt x="376428" y="544068"/>
                  </a:lnTo>
                  <a:lnTo>
                    <a:pt x="376428" y="554736"/>
                  </a:lnTo>
                  <a:lnTo>
                    <a:pt x="395097" y="554736"/>
                  </a:lnTo>
                  <a:lnTo>
                    <a:pt x="776112" y="772459"/>
                  </a:lnTo>
                  <a:lnTo>
                    <a:pt x="794281" y="795473"/>
                  </a:lnTo>
                  <a:close/>
                </a:path>
                <a:path w="806450" h="798830">
                  <a:moveTo>
                    <a:pt x="376428" y="554736"/>
                  </a:moveTo>
                  <a:lnTo>
                    <a:pt x="376428" y="544068"/>
                  </a:lnTo>
                  <a:lnTo>
                    <a:pt x="387241" y="550247"/>
                  </a:lnTo>
                  <a:lnTo>
                    <a:pt x="376428" y="554736"/>
                  </a:lnTo>
                  <a:close/>
                </a:path>
                <a:path w="806450" h="798830">
                  <a:moveTo>
                    <a:pt x="387241" y="550247"/>
                  </a:moveTo>
                  <a:lnTo>
                    <a:pt x="376428" y="544068"/>
                  </a:lnTo>
                  <a:lnTo>
                    <a:pt x="402128" y="544068"/>
                  </a:lnTo>
                  <a:lnTo>
                    <a:pt x="387241" y="550247"/>
                  </a:lnTo>
                  <a:close/>
                </a:path>
                <a:path w="806450" h="798830">
                  <a:moveTo>
                    <a:pt x="395097" y="554736"/>
                  </a:moveTo>
                  <a:lnTo>
                    <a:pt x="376428" y="554736"/>
                  </a:lnTo>
                  <a:lnTo>
                    <a:pt x="387241" y="550247"/>
                  </a:lnTo>
                  <a:lnTo>
                    <a:pt x="395097" y="554736"/>
                  </a:lnTo>
                  <a:close/>
                </a:path>
                <a:path w="806450" h="798830">
                  <a:moveTo>
                    <a:pt x="796018" y="796463"/>
                  </a:moveTo>
                  <a:lnTo>
                    <a:pt x="794281" y="795473"/>
                  </a:lnTo>
                  <a:lnTo>
                    <a:pt x="776112" y="772459"/>
                  </a:lnTo>
                  <a:lnTo>
                    <a:pt x="803148" y="787908"/>
                  </a:lnTo>
                  <a:lnTo>
                    <a:pt x="796018" y="796463"/>
                  </a:lnTo>
                  <a:close/>
                </a:path>
                <a:path w="806450" h="798830">
                  <a:moveTo>
                    <a:pt x="795528" y="797051"/>
                  </a:moveTo>
                  <a:lnTo>
                    <a:pt x="794281" y="795473"/>
                  </a:lnTo>
                  <a:lnTo>
                    <a:pt x="796018" y="796463"/>
                  </a:lnTo>
                  <a:lnTo>
                    <a:pt x="795528" y="797051"/>
                  </a:lnTo>
                  <a:close/>
                </a:path>
              </a:pathLst>
            </a:custGeom>
            <a:solidFill>
              <a:srgbClr val="97B8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69620"/>
              <a:ext cx="10692384" cy="6019799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255602" y="5795205"/>
            <a:ext cx="2843530" cy="8813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5600" b="1" i="1" spc="5" dirty="0">
                <a:solidFill>
                  <a:srgbClr val="FFFFFF"/>
                </a:solidFill>
                <a:latin typeface="Calibri"/>
                <a:cs typeface="Calibri"/>
              </a:rPr>
              <a:t>Agilidade</a:t>
            </a:r>
            <a:endParaRPr sz="5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43" y="6439916"/>
            <a:ext cx="831215" cy="11557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550" spc="20" dirty="0">
                <a:solidFill>
                  <a:srgbClr val="646D79"/>
                </a:solidFill>
                <a:latin typeface="Calibri"/>
                <a:cs typeface="Calibri"/>
              </a:rPr>
              <a:t>CCP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646D79"/>
                </a:solidFill>
                <a:latin typeface="Calibri"/>
                <a:cs typeface="Calibri"/>
              </a:rPr>
              <a:t>–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20" dirty="0">
                <a:solidFill>
                  <a:srgbClr val="646D79"/>
                </a:solidFill>
                <a:latin typeface="Calibri"/>
                <a:cs typeface="Calibri"/>
              </a:rPr>
              <a:t>CLOUD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646D79"/>
                </a:solidFill>
                <a:latin typeface="Calibri"/>
                <a:cs typeface="Calibri"/>
              </a:rPr>
              <a:t>COMPUTING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6852" y="865172"/>
            <a:ext cx="8653780" cy="13093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200" i="1" dirty="0">
                <a:latin typeface="Calibri"/>
                <a:cs typeface="Calibri"/>
              </a:rPr>
              <a:t>Cloud</a:t>
            </a:r>
            <a:r>
              <a:rPr sz="4200" i="1" spc="-5" dirty="0">
                <a:latin typeface="Calibri"/>
                <a:cs typeface="Calibri"/>
              </a:rPr>
              <a:t> </a:t>
            </a:r>
            <a:r>
              <a:rPr sz="4200" i="1" dirty="0">
                <a:latin typeface="Calibri"/>
                <a:cs typeface="Calibri"/>
              </a:rPr>
              <a:t>Computing</a:t>
            </a:r>
            <a:r>
              <a:rPr sz="4200" i="1" spc="-5" dirty="0">
                <a:latin typeface="Calibri"/>
                <a:cs typeface="Calibri"/>
              </a:rPr>
              <a:t> </a:t>
            </a:r>
            <a:r>
              <a:rPr sz="4200" i="1" spc="5" dirty="0">
                <a:latin typeface="Calibri"/>
                <a:cs typeface="Calibri"/>
              </a:rPr>
              <a:t>–</a:t>
            </a:r>
            <a:r>
              <a:rPr sz="4200" i="1" spc="-20" dirty="0">
                <a:latin typeface="Calibri"/>
                <a:cs typeface="Calibri"/>
              </a:rPr>
              <a:t> </a:t>
            </a:r>
            <a:r>
              <a:rPr sz="4200" i="1" dirty="0">
                <a:latin typeface="Calibri"/>
                <a:cs typeface="Calibri"/>
              </a:rPr>
              <a:t>Principais</a:t>
            </a:r>
            <a:r>
              <a:rPr sz="4200" i="1" spc="15" dirty="0">
                <a:latin typeface="Calibri"/>
                <a:cs typeface="Calibri"/>
              </a:rPr>
              <a:t> </a:t>
            </a:r>
            <a:r>
              <a:rPr sz="4200" i="1" dirty="0">
                <a:latin typeface="Calibri"/>
                <a:cs typeface="Calibri"/>
              </a:rPr>
              <a:t>Benefícios</a:t>
            </a:r>
            <a:endParaRPr sz="4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4200" b="1" i="1" dirty="0">
                <a:latin typeface="Calibri"/>
                <a:cs typeface="Calibri"/>
              </a:rPr>
              <a:t>Agilidade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4215" y="2558317"/>
            <a:ext cx="9988550" cy="344995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905" algn="ctr">
              <a:lnSpc>
                <a:spcPct val="100299"/>
              </a:lnSpc>
              <a:spcBef>
                <a:spcPts val="95"/>
              </a:spcBef>
            </a:pP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280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nuvem</a:t>
            </a:r>
            <a:r>
              <a:rPr sz="2800" spc="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possibilita</a:t>
            </a:r>
            <a:r>
              <a:rPr sz="280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uma</a:t>
            </a:r>
            <a:r>
              <a:rPr sz="2800" spc="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inovação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mais</a:t>
            </a:r>
            <a:r>
              <a:rPr sz="280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rápida,</a:t>
            </a:r>
            <a:r>
              <a:rPr sz="2800" spc="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pois</a:t>
            </a:r>
            <a:r>
              <a:rPr sz="280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permite</a:t>
            </a:r>
            <a:r>
              <a:rPr sz="2800" spc="5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que </a:t>
            </a:r>
            <a:r>
              <a:rPr sz="280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você concentre </a:t>
            </a:r>
            <a:r>
              <a:rPr sz="2800" spc="5" dirty="0">
                <a:solidFill>
                  <a:srgbClr val="7E7E7E"/>
                </a:solidFill>
                <a:latin typeface="Calibri"/>
                <a:cs typeface="Calibri"/>
              </a:rPr>
              <a:t>seus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recursos </a:t>
            </a:r>
            <a:r>
              <a:rPr sz="2800" spc="5" dirty="0">
                <a:solidFill>
                  <a:srgbClr val="7E7E7E"/>
                </a:solidFill>
                <a:latin typeface="Calibri"/>
                <a:cs typeface="Calibri"/>
              </a:rPr>
              <a:t>de TI 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valiosos </a:t>
            </a:r>
            <a:r>
              <a:rPr sz="2800" spc="5" dirty="0">
                <a:solidFill>
                  <a:srgbClr val="7E7E7E"/>
                </a:solidFill>
                <a:latin typeface="Calibri"/>
                <a:cs typeface="Calibri"/>
              </a:rPr>
              <a:t>no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desenvolvimento de 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aplicativos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que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diferenciam </a:t>
            </a:r>
            <a:r>
              <a:rPr sz="2800" spc="5" dirty="0">
                <a:solidFill>
                  <a:srgbClr val="7E7E7E"/>
                </a:solidFill>
                <a:latin typeface="Calibri"/>
                <a:cs typeface="Calibri"/>
              </a:rPr>
              <a:t>sua 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empresa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e </a:t>
            </a:r>
            <a:r>
              <a:rPr sz="2800" spc="-15" dirty="0">
                <a:solidFill>
                  <a:srgbClr val="7E7E7E"/>
                </a:solidFill>
                <a:latin typeface="Calibri"/>
                <a:cs typeface="Calibri"/>
              </a:rPr>
              <a:t>transformam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as </a:t>
            </a:r>
            <a:r>
              <a:rPr sz="280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experiências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7E7E7E"/>
                </a:solidFill>
                <a:latin typeface="Calibri"/>
                <a:cs typeface="Calibri"/>
              </a:rPr>
              <a:t>do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 cliente,</a:t>
            </a:r>
            <a:r>
              <a:rPr sz="280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7E7E7E"/>
                </a:solidFill>
                <a:latin typeface="Calibri"/>
                <a:cs typeface="Calibri"/>
              </a:rPr>
              <a:t>em</a:t>
            </a:r>
            <a:r>
              <a:rPr sz="28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7E7E7E"/>
                </a:solidFill>
                <a:latin typeface="Calibri"/>
                <a:cs typeface="Calibri"/>
              </a:rPr>
              <a:t>vez</a:t>
            </a:r>
            <a:r>
              <a:rPr sz="2800" spc="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de</a:t>
            </a:r>
            <a:r>
              <a:rPr sz="280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concentrá-los</a:t>
            </a:r>
            <a:r>
              <a:rPr sz="280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no</a:t>
            </a:r>
            <a:r>
              <a:rPr sz="280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gerenciamento 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7E7E7E"/>
                </a:solidFill>
                <a:latin typeface="Calibri"/>
                <a:cs typeface="Calibri"/>
              </a:rPr>
              <a:t>de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7E7E7E"/>
                </a:solidFill>
                <a:latin typeface="Calibri"/>
                <a:cs typeface="Calibri"/>
              </a:rPr>
              <a:t>infraestrutura</a:t>
            </a:r>
            <a:r>
              <a:rPr sz="280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280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7E7E7E"/>
                </a:solidFill>
                <a:latin typeface="Calibri"/>
                <a:cs typeface="Calibri"/>
              </a:rPr>
              <a:t>datacenters.</a:t>
            </a:r>
            <a:r>
              <a:rPr sz="280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Com</a:t>
            </a:r>
            <a:r>
              <a:rPr sz="280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280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nuvem,</a:t>
            </a:r>
            <a:r>
              <a:rPr sz="280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você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pode </a:t>
            </a:r>
            <a:r>
              <a:rPr sz="280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disponibilizar</a:t>
            </a:r>
            <a:r>
              <a:rPr sz="2800" spc="-15" dirty="0">
                <a:solidFill>
                  <a:srgbClr val="7E7E7E"/>
                </a:solidFill>
                <a:latin typeface="Calibri"/>
                <a:cs typeface="Calibri"/>
              </a:rPr>
              <a:t> rapidamente</a:t>
            </a:r>
            <a:r>
              <a:rPr sz="280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os</a:t>
            </a:r>
            <a:r>
              <a:rPr sz="280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recursos</a:t>
            </a:r>
            <a:r>
              <a:rPr sz="28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7E7E7E"/>
                </a:solidFill>
                <a:latin typeface="Calibri"/>
                <a:cs typeface="Calibri"/>
              </a:rPr>
              <a:t>conforme</a:t>
            </a:r>
            <a:r>
              <a:rPr sz="280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necessário,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implantando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centenas </a:t>
            </a:r>
            <a:r>
              <a:rPr sz="2800" spc="5" dirty="0">
                <a:solidFill>
                  <a:srgbClr val="7E7E7E"/>
                </a:solidFill>
                <a:latin typeface="Calibri"/>
                <a:cs typeface="Calibri"/>
              </a:rPr>
              <a:t>ou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mesmo 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milhares </a:t>
            </a:r>
            <a:r>
              <a:rPr sz="2800" spc="5" dirty="0">
                <a:solidFill>
                  <a:srgbClr val="7E7E7E"/>
                </a:solidFill>
                <a:latin typeface="Calibri"/>
                <a:cs typeface="Calibri"/>
              </a:rPr>
              <a:t>de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servidores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em </a:t>
            </a:r>
            <a:r>
              <a:rPr sz="2800" spc="-15" dirty="0">
                <a:solidFill>
                  <a:srgbClr val="7E7E7E"/>
                </a:solidFill>
                <a:latin typeface="Calibri"/>
                <a:cs typeface="Calibri"/>
              </a:rPr>
              <a:t>questão </a:t>
            </a:r>
            <a:r>
              <a:rPr sz="2800" spc="-6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7E7E7E"/>
                </a:solidFill>
                <a:latin typeface="Calibri"/>
                <a:cs typeface="Calibri"/>
              </a:rPr>
              <a:t>de</a:t>
            </a:r>
            <a:r>
              <a:rPr sz="280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minutos.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355F854-EDB7-4F48-8A08-CE3671E699D2}"/>
              </a:ext>
            </a:extLst>
          </p:cNvPr>
          <p:cNvSpPr/>
          <p:nvPr/>
        </p:nvSpPr>
        <p:spPr>
          <a:xfrm>
            <a:off x="8851900" y="809625"/>
            <a:ext cx="16891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3943" y="6471285"/>
            <a:ext cx="805815" cy="74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50"/>
              </a:lnSpc>
            </a:pPr>
            <a:r>
              <a:rPr sz="550" spc="20" dirty="0">
                <a:solidFill>
                  <a:srgbClr val="646D79"/>
                </a:solidFill>
                <a:latin typeface="Calibri"/>
                <a:cs typeface="Calibri"/>
              </a:rPr>
              <a:t>CCP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646D79"/>
                </a:solidFill>
                <a:latin typeface="Calibri"/>
                <a:cs typeface="Calibri"/>
              </a:rPr>
              <a:t>–</a:t>
            </a:r>
            <a:r>
              <a:rPr sz="550" spc="-10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20" dirty="0">
                <a:solidFill>
                  <a:srgbClr val="646D79"/>
                </a:solidFill>
                <a:latin typeface="Calibri"/>
                <a:cs typeface="Calibri"/>
              </a:rPr>
              <a:t>CLOUD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646D79"/>
                </a:solidFill>
                <a:latin typeface="Calibri"/>
                <a:cs typeface="Calibri"/>
              </a:rPr>
              <a:t>COMPUTING</a:t>
            </a:r>
            <a:endParaRPr sz="5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772668"/>
            <a:ext cx="10692765" cy="6015355"/>
            <a:chOff x="0" y="772668"/>
            <a:chExt cx="10692765" cy="60153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610343" y="1434084"/>
              <a:ext cx="859536" cy="874775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646919" y="1461516"/>
              <a:ext cx="794004" cy="786383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9640823" y="1455420"/>
              <a:ext cx="806450" cy="798830"/>
            </a:xfrm>
            <a:custGeom>
              <a:avLst/>
              <a:gdLst/>
              <a:ahLst/>
              <a:cxnLst/>
              <a:rect l="l" t="t" r="r" b="b"/>
              <a:pathLst>
                <a:path w="806450" h="798830">
                  <a:moveTo>
                    <a:pt x="273720" y="311273"/>
                  </a:moveTo>
                  <a:lnTo>
                    <a:pt x="3048" y="152400"/>
                  </a:lnTo>
                  <a:lnTo>
                    <a:pt x="1524" y="152400"/>
                  </a:lnTo>
                  <a:lnTo>
                    <a:pt x="0" y="149352"/>
                  </a:lnTo>
                  <a:lnTo>
                    <a:pt x="0" y="146304"/>
                  </a:lnTo>
                  <a:lnTo>
                    <a:pt x="3048" y="143256"/>
                  </a:lnTo>
                  <a:lnTo>
                    <a:pt x="315467" y="1524"/>
                  </a:lnTo>
                  <a:lnTo>
                    <a:pt x="316991" y="0"/>
                  </a:lnTo>
                  <a:lnTo>
                    <a:pt x="320040" y="1524"/>
                  </a:lnTo>
                  <a:lnTo>
                    <a:pt x="321564" y="3048"/>
                  </a:lnTo>
                  <a:lnTo>
                    <a:pt x="327134" y="10668"/>
                  </a:lnTo>
                  <a:lnTo>
                    <a:pt x="312419" y="10668"/>
                  </a:lnTo>
                  <a:lnTo>
                    <a:pt x="315160" y="14416"/>
                  </a:lnTo>
                  <a:lnTo>
                    <a:pt x="32544" y="143256"/>
                  </a:lnTo>
                  <a:lnTo>
                    <a:pt x="9143" y="143256"/>
                  </a:lnTo>
                  <a:lnTo>
                    <a:pt x="9143" y="153924"/>
                  </a:lnTo>
                  <a:lnTo>
                    <a:pt x="27389" y="153924"/>
                  </a:lnTo>
                  <a:lnTo>
                    <a:pt x="288035" y="306324"/>
                  </a:lnTo>
                  <a:lnTo>
                    <a:pt x="283463" y="306324"/>
                  </a:lnTo>
                  <a:lnTo>
                    <a:pt x="273720" y="311273"/>
                  </a:lnTo>
                  <a:close/>
                </a:path>
                <a:path w="806450" h="798830">
                  <a:moveTo>
                    <a:pt x="315160" y="14416"/>
                  </a:moveTo>
                  <a:lnTo>
                    <a:pt x="312419" y="10668"/>
                  </a:lnTo>
                  <a:lnTo>
                    <a:pt x="320040" y="12192"/>
                  </a:lnTo>
                  <a:lnTo>
                    <a:pt x="315160" y="14416"/>
                  </a:lnTo>
                  <a:close/>
                </a:path>
                <a:path w="806450" h="798830">
                  <a:moveTo>
                    <a:pt x="469422" y="225436"/>
                  </a:moveTo>
                  <a:lnTo>
                    <a:pt x="315160" y="14416"/>
                  </a:lnTo>
                  <a:lnTo>
                    <a:pt x="320040" y="12192"/>
                  </a:lnTo>
                  <a:lnTo>
                    <a:pt x="312419" y="10668"/>
                  </a:lnTo>
                  <a:lnTo>
                    <a:pt x="327134" y="10668"/>
                  </a:lnTo>
                  <a:lnTo>
                    <a:pt x="481993" y="222504"/>
                  </a:lnTo>
                  <a:lnTo>
                    <a:pt x="477011" y="222504"/>
                  </a:lnTo>
                  <a:lnTo>
                    <a:pt x="469422" y="225436"/>
                  </a:lnTo>
                  <a:close/>
                </a:path>
                <a:path w="806450" h="798830">
                  <a:moveTo>
                    <a:pt x="9143" y="153924"/>
                  </a:moveTo>
                  <a:lnTo>
                    <a:pt x="9143" y="143256"/>
                  </a:lnTo>
                  <a:lnTo>
                    <a:pt x="19395" y="149250"/>
                  </a:lnTo>
                  <a:lnTo>
                    <a:pt x="9143" y="153924"/>
                  </a:lnTo>
                  <a:close/>
                </a:path>
                <a:path w="806450" h="798830">
                  <a:moveTo>
                    <a:pt x="19395" y="149250"/>
                  </a:moveTo>
                  <a:lnTo>
                    <a:pt x="9143" y="143256"/>
                  </a:lnTo>
                  <a:lnTo>
                    <a:pt x="32544" y="143256"/>
                  </a:lnTo>
                  <a:lnTo>
                    <a:pt x="19395" y="149250"/>
                  </a:lnTo>
                  <a:close/>
                </a:path>
                <a:path w="806450" h="798830">
                  <a:moveTo>
                    <a:pt x="27389" y="153924"/>
                  </a:moveTo>
                  <a:lnTo>
                    <a:pt x="9143" y="153924"/>
                  </a:lnTo>
                  <a:lnTo>
                    <a:pt x="19395" y="149250"/>
                  </a:lnTo>
                  <a:lnTo>
                    <a:pt x="27389" y="153924"/>
                  </a:lnTo>
                  <a:close/>
                </a:path>
                <a:path w="806450" h="798830">
                  <a:moveTo>
                    <a:pt x="473963" y="231648"/>
                  </a:moveTo>
                  <a:lnTo>
                    <a:pt x="469422" y="225436"/>
                  </a:lnTo>
                  <a:lnTo>
                    <a:pt x="477011" y="222504"/>
                  </a:lnTo>
                  <a:lnTo>
                    <a:pt x="473963" y="231648"/>
                  </a:lnTo>
                  <a:close/>
                </a:path>
                <a:path w="806450" h="798830">
                  <a:moveTo>
                    <a:pt x="483108" y="231648"/>
                  </a:moveTo>
                  <a:lnTo>
                    <a:pt x="473963" y="231648"/>
                  </a:lnTo>
                  <a:lnTo>
                    <a:pt x="477011" y="222504"/>
                  </a:lnTo>
                  <a:lnTo>
                    <a:pt x="481993" y="222504"/>
                  </a:lnTo>
                  <a:lnTo>
                    <a:pt x="483108" y="224028"/>
                  </a:lnTo>
                  <a:lnTo>
                    <a:pt x="484516" y="225436"/>
                  </a:lnTo>
                  <a:lnTo>
                    <a:pt x="484632" y="230124"/>
                  </a:lnTo>
                  <a:lnTo>
                    <a:pt x="483108" y="231648"/>
                  </a:lnTo>
                  <a:close/>
                </a:path>
                <a:path w="806450" h="798830">
                  <a:moveTo>
                    <a:pt x="605242" y="442528"/>
                  </a:moveTo>
                  <a:lnTo>
                    <a:pt x="408432" y="257555"/>
                  </a:lnTo>
                  <a:lnTo>
                    <a:pt x="406908" y="257555"/>
                  </a:lnTo>
                  <a:lnTo>
                    <a:pt x="406908" y="251460"/>
                  </a:lnTo>
                  <a:lnTo>
                    <a:pt x="409956" y="248412"/>
                  </a:lnTo>
                  <a:lnTo>
                    <a:pt x="469422" y="225436"/>
                  </a:lnTo>
                  <a:lnTo>
                    <a:pt x="473963" y="231648"/>
                  </a:lnTo>
                  <a:lnTo>
                    <a:pt x="483108" y="231648"/>
                  </a:lnTo>
                  <a:lnTo>
                    <a:pt x="483108" y="233172"/>
                  </a:lnTo>
                  <a:lnTo>
                    <a:pt x="481584" y="233172"/>
                  </a:lnTo>
                  <a:lnTo>
                    <a:pt x="438194" y="249936"/>
                  </a:lnTo>
                  <a:lnTo>
                    <a:pt x="416052" y="249936"/>
                  </a:lnTo>
                  <a:lnTo>
                    <a:pt x="414528" y="259080"/>
                  </a:lnTo>
                  <a:lnTo>
                    <a:pt x="425781" y="259080"/>
                  </a:lnTo>
                  <a:lnTo>
                    <a:pt x="617122" y="438911"/>
                  </a:lnTo>
                  <a:lnTo>
                    <a:pt x="612648" y="438911"/>
                  </a:lnTo>
                  <a:lnTo>
                    <a:pt x="605242" y="442528"/>
                  </a:lnTo>
                  <a:close/>
                </a:path>
                <a:path w="806450" h="798830">
                  <a:moveTo>
                    <a:pt x="414528" y="259080"/>
                  </a:moveTo>
                  <a:lnTo>
                    <a:pt x="416052" y="249936"/>
                  </a:lnTo>
                  <a:lnTo>
                    <a:pt x="422502" y="255998"/>
                  </a:lnTo>
                  <a:lnTo>
                    <a:pt x="414528" y="259080"/>
                  </a:lnTo>
                  <a:close/>
                </a:path>
                <a:path w="806450" h="798830">
                  <a:moveTo>
                    <a:pt x="422502" y="255998"/>
                  </a:moveTo>
                  <a:lnTo>
                    <a:pt x="416052" y="249936"/>
                  </a:lnTo>
                  <a:lnTo>
                    <a:pt x="438194" y="249936"/>
                  </a:lnTo>
                  <a:lnTo>
                    <a:pt x="422502" y="255998"/>
                  </a:lnTo>
                  <a:close/>
                </a:path>
                <a:path w="806450" h="798830">
                  <a:moveTo>
                    <a:pt x="425781" y="259080"/>
                  </a:moveTo>
                  <a:lnTo>
                    <a:pt x="414528" y="259080"/>
                  </a:lnTo>
                  <a:lnTo>
                    <a:pt x="422502" y="255998"/>
                  </a:lnTo>
                  <a:lnTo>
                    <a:pt x="425781" y="259080"/>
                  </a:lnTo>
                  <a:close/>
                </a:path>
                <a:path w="806450" h="798830">
                  <a:moveTo>
                    <a:pt x="283463" y="316991"/>
                  </a:moveTo>
                  <a:lnTo>
                    <a:pt x="273720" y="311273"/>
                  </a:lnTo>
                  <a:lnTo>
                    <a:pt x="283463" y="306324"/>
                  </a:lnTo>
                  <a:lnTo>
                    <a:pt x="283463" y="316991"/>
                  </a:lnTo>
                  <a:close/>
                </a:path>
                <a:path w="806450" h="798830">
                  <a:moveTo>
                    <a:pt x="288035" y="316991"/>
                  </a:moveTo>
                  <a:lnTo>
                    <a:pt x="283463" y="316991"/>
                  </a:lnTo>
                  <a:lnTo>
                    <a:pt x="283463" y="306324"/>
                  </a:lnTo>
                  <a:lnTo>
                    <a:pt x="288035" y="306324"/>
                  </a:lnTo>
                  <a:lnTo>
                    <a:pt x="291083" y="309372"/>
                  </a:lnTo>
                  <a:lnTo>
                    <a:pt x="291083" y="313943"/>
                  </a:lnTo>
                  <a:lnTo>
                    <a:pt x="288035" y="316991"/>
                  </a:lnTo>
                  <a:close/>
                </a:path>
                <a:path w="806450" h="798830">
                  <a:moveTo>
                    <a:pt x="193547" y="364236"/>
                  </a:moveTo>
                  <a:lnTo>
                    <a:pt x="185927" y="364236"/>
                  </a:lnTo>
                  <a:lnTo>
                    <a:pt x="184403" y="361187"/>
                  </a:lnTo>
                  <a:lnTo>
                    <a:pt x="184403" y="359663"/>
                  </a:lnTo>
                  <a:lnTo>
                    <a:pt x="185927" y="358140"/>
                  </a:lnTo>
                  <a:lnTo>
                    <a:pt x="185927" y="356616"/>
                  </a:lnTo>
                  <a:lnTo>
                    <a:pt x="187451" y="355092"/>
                  </a:lnTo>
                  <a:lnTo>
                    <a:pt x="273720" y="311273"/>
                  </a:lnTo>
                  <a:lnTo>
                    <a:pt x="283463" y="316991"/>
                  </a:lnTo>
                  <a:lnTo>
                    <a:pt x="288035" y="316991"/>
                  </a:lnTo>
                  <a:lnTo>
                    <a:pt x="211836" y="355092"/>
                  </a:lnTo>
                  <a:lnTo>
                    <a:pt x="193547" y="355092"/>
                  </a:lnTo>
                  <a:lnTo>
                    <a:pt x="193547" y="364236"/>
                  </a:lnTo>
                  <a:close/>
                </a:path>
                <a:path w="806450" h="798830">
                  <a:moveTo>
                    <a:pt x="193547" y="364236"/>
                  </a:moveTo>
                  <a:lnTo>
                    <a:pt x="193547" y="355092"/>
                  </a:lnTo>
                  <a:lnTo>
                    <a:pt x="201966" y="360026"/>
                  </a:lnTo>
                  <a:lnTo>
                    <a:pt x="193547" y="364236"/>
                  </a:lnTo>
                  <a:close/>
                </a:path>
                <a:path w="806450" h="798830">
                  <a:moveTo>
                    <a:pt x="201966" y="360026"/>
                  </a:moveTo>
                  <a:lnTo>
                    <a:pt x="193547" y="355092"/>
                  </a:lnTo>
                  <a:lnTo>
                    <a:pt x="211836" y="355092"/>
                  </a:lnTo>
                  <a:lnTo>
                    <a:pt x="201966" y="360026"/>
                  </a:lnTo>
                  <a:close/>
                </a:path>
                <a:path w="806450" h="798830">
                  <a:moveTo>
                    <a:pt x="442034" y="514937"/>
                  </a:moveTo>
                  <a:lnTo>
                    <a:pt x="187451" y="364236"/>
                  </a:lnTo>
                  <a:lnTo>
                    <a:pt x="193547" y="364236"/>
                  </a:lnTo>
                  <a:lnTo>
                    <a:pt x="201966" y="360026"/>
                  </a:lnTo>
                  <a:lnTo>
                    <a:pt x="458724" y="510540"/>
                  </a:lnTo>
                  <a:lnTo>
                    <a:pt x="452628" y="510540"/>
                  </a:lnTo>
                  <a:lnTo>
                    <a:pt x="442034" y="514937"/>
                  </a:lnTo>
                  <a:close/>
                </a:path>
                <a:path w="806450" h="798830">
                  <a:moveTo>
                    <a:pt x="611124" y="448056"/>
                  </a:moveTo>
                  <a:lnTo>
                    <a:pt x="605242" y="442528"/>
                  </a:lnTo>
                  <a:lnTo>
                    <a:pt x="612648" y="438911"/>
                  </a:lnTo>
                  <a:lnTo>
                    <a:pt x="611124" y="448056"/>
                  </a:lnTo>
                  <a:close/>
                </a:path>
                <a:path w="806450" h="798830">
                  <a:moveTo>
                    <a:pt x="620268" y="448056"/>
                  </a:moveTo>
                  <a:lnTo>
                    <a:pt x="611124" y="448056"/>
                  </a:lnTo>
                  <a:lnTo>
                    <a:pt x="612648" y="438911"/>
                  </a:lnTo>
                  <a:lnTo>
                    <a:pt x="617122" y="438911"/>
                  </a:lnTo>
                  <a:lnTo>
                    <a:pt x="618744" y="440436"/>
                  </a:lnTo>
                  <a:lnTo>
                    <a:pt x="620268" y="440436"/>
                  </a:lnTo>
                  <a:lnTo>
                    <a:pt x="621792" y="443484"/>
                  </a:lnTo>
                  <a:lnTo>
                    <a:pt x="620268" y="445008"/>
                  </a:lnTo>
                  <a:lnTo>
                    <a:pt x="620268" y="448056"/>
                  </a:lnTo>
                  <a:close/>
                </a:path>
                <a:path w="806450" h="798830">
                  <a:moveTo>
                    <a:pt x="803148" y="798576"/>
                  </a:moveTo>
                  <a:lnTo>
                    <a:pt x="800100" y="798576"/>
                  </a:lnTo>
                  <a:lnTo>
                    <a:pt x="797052" y="797051"/>
                  </a:lnTo>
                  <a:lnTo>
                    <a:pt x="796018" y="796463"/>
                  </a:lnTo>
                  <a:lnTo>
                    <a:pt x="803148" y="787908"/>
                  </a:lnTo>
                  <a:lnTo>
                    <a:pt x="776112" y="772459"/>
                  </a:lnTo>
                  <a:lnTo>
                    <a:pt x="544068" y="478536"/>
                  </a:lnTo>
                  <a:lnTo>
                    <a:pt x="544068" y="477011"/>
                  </a:lnTo>
                  <a:lnTo>
                    <a:pt x="542544" y="475487"/>
                  </a:lnTo>
                  <a:lnTo>
                    <a:pt x="544068" y="473963"/>
                  </a:lnTo>
                  <a:lnTo>
                    <a:pt x="544068" y="472440"/>
                  </a:lnTo>
                  <a:lnTo>
                    <a:pt x="545592" y="470916"/>
                  </a:lnTo>
                  <a:lnTo>
                    <a:pt x="547116" y="470916"/>
                  </a:lnTo>
                  <a:lnTo>
                    <a:pt x="605242" y="442528"/>
                  </a:lnTo>
                  <a:lnTo>
                    <a:pt x="611124" y="448056"/>
                  </a:lnTo>
                  <a:lnTo>
                    <a:pt x="617220" y="448056"/>
                  </a:lnTo>
                  <a:lnTo>
                    <a:pt x="567290" y="472440"/>
                  </a:lnTo>
                  <a:lnTo>
                    <a:pt x="553211" y="472440"/>
                  </a:lnTo>
                  <a:lnTo>
                    <a:pt x="551687" y="480060"/>
                  </a:lnTo>
                  <a:lnTo>
                    <a:pt x="559256" y="480060"/>
                  </a:lnTo>
                  <a:lnTo>
                    <a:pt x="804672" y="789432"/>
                  </a:lnTo>
                  <a:lnTo>
                    <a:pt x="806196" y="790955"/>
                  </a:lnTo>
                  <a:lnTo>
                    <a:pt x="806196" y="794003"/>
                  </a:lnTo>
                  <a:lnTo>
                    <a:pt x="804672" y="797051"/>
                  </a:lnTo>
                  <a:lnTo>
                    <a:pt x="803148" y="798576"/>
                  </a:lnTo>
                  <a:close/>
                </a:path>
                <a:path w="806450" h="798830">
                  <a:moveTo>
                    <a:pt x="551687" y="480060"/>
                  </a:moveTo>
                  <a:lnTo>
                    <a:pt x="553211" y="472440"/>
                  </a:lnTo>
                  <a:lnTo>
                    <a:pt x="557143" y="477395"/>
                  </a:lnTo>
                  <a:lnTo>
                    <a:pt x="551687" y="480060"/>
                  </a:lnTo>
                  <a:close/>
                </a:path>
                <a:path w="806450" h="798830">
                  <a:moveTo>
                    <a:pt x="557143" y="477395"/>
                  </a:moveTo>
                  <a:lnTo>
                    <a:pt x="553211" y="472440"/>
                  </a:lnTo>
                  <a:lnTo>
                    <a:pt x="567290" y="472440"/>
                  </a:lnTo>
                  <a:lnTo>
                    <a:pt x="557143" y="477395"/>
                  </a:lnTo>
                  <a:close/>
                </a:path>
                <a:path w="806450" h="798830">
                  <a:moveTo>
                    <a:pt x="559256" y="480060"/>
                  </a:moveTo>
                  <a:lnTo>
                    <a:pt x="551687" y="480060"/>
                  </a:lnTo>
                  <a:lnTo>
                    <a:pt x="557143" y="477395"/>
                  </a:lnTo>
                  <a:lnTo>
                    <a:pt x="559256" y="480060"/>
                  </a:lnTo>
                  <a:close/>
                </a:path>
                <a:path w="806450" h="798830">
                  <a:moveTo>
                    <a:pt x="452628" y="521208"/>
                  </a:moveTo>
                  <a:lnTo>
                    <a:pt x="442034" y="514937"/>
                  </a:lnTo>
                  <a:lnTo>
                    <a:pt x="452628" y="510540"/>
                  </a:lnTo>
                  <a:lnTo>
                    <a:pt x="452628" y="521208"/>
                  </a:lnTo>
                  <a:close/>
                </a:path>
                <a:path w="806450" h="798830">
                  <a:moveTo>
                    <a:pt x="457200" y="521208"/>
                  </a:moveTo>
                  <a:lnTo>
                    <a:pt x="452628" y="521208"/>
                  </a:lnTo>
                  <a:lnTo>
                    <a:pt x="452628" y="510540"/>
                  </a:lnTo>
                  <a:lnTo>
                    <a:pt x="458724" y="510540"/>
                  </a:lnTo>
                  <a:lnTo>
                    <a:pt x="461772" y="513587"/>
                  </a:lnTo>
                  <a:lnTo>
                    <a:pt x="460248" y="516636"/>
                  </a:lnTo>
                  <a:lnTo>
                    <a:pt x="460248" y="518160"/>
                  </a:lnTo>
                  <a:lnTo>
                    <a:pt x="457200" y="521208"/>
                  </a:lnTo>
                  <a:close/>
                </a:path>
                <a:path w="806450" h="798830">
                  <a:moveTo>
                    <a:pt x="794281" y="795473"/>
                  </a:moveTo>
                  <a:lnTo>
                    <a:pt x="371856" y="554736"/>
                  </a:lnTo>
                  <a:lnTo>
                    <a:pt x="368808" y="553211"/>
                  </a:lnTo>
                  <a:lnTo>
                    <a:pt x="368808" y="547116"/>
                  </a:lnTo>
                  <a:lnTo>
                    <a:pt x="371856" y="544068"/>
                  </a:lnTo>
                  <a:lnTo>
                    <a:pt x="442034" y="514937"/>
                  </a:lnTo>
                  <a:lnTo>
                    <a:pt x="452628" y="521208"/>
                  </a:lnTo>
                  <a:lnTo>
                    <a:pt x="457200" y="521208"/>
                  </a:lnTo>
                  <a:lnTo>
                    <a:pt x="402128" y="544068"/>
                  </a:lnTo>
                  <a:lnTo>
                    <a:pt x="376428" y="544068"/>
                  </a:lnTo>
                  <a:lnTo>
                    <a:pt x="376428" y="554736"/>
                  </a:lnTo>
                  <a:lnTo>
                    <a:pt x="395097" y="554736"/>
                  </a:lnTo>
                  <a:lnTo>
                    <a:pt x="776112" y="772459"/>
                  </a:lnTo>
                  <a:lnTo>
                    <a:pt x="794281" y="795473"/>
                  </a:lnTo>
                  <a:close/>
                </a:path>
                <a:path w="806450" h="798830">
                  <a:moveTo>
                    <a:pt x="376428" y="554736"/>
                  </a:moveTo>
                  <a:lnTo>
                    <a:pt x="376428" y="544068"/>
                  </a:lnTo>
                  <a:lnTo>
                    <a:pt x="387241" y="550247"/>
                  </a:lnTo>
                  <a:lnTo>
                    <a:pt x="376428" y="554736"/>
                  </a:lnTo>
                  <a:close/>
                </a:path>
                <a:path w="806450" h="798830">
                  <a:moveTo>
                    <a:pt x="387241" y="550247"/>
                  </a:moveTo>
                  <a:lnTo>
                    <a:pt x="376428" y="544068"/>
                  </a:lnTo>
                  <a:lnTo>
                    <a:pt x="402128" y="544068"/>
                  </a:lnTo>
                  <a:lnTo>
                    <a:pt x="387241" y="550247"/>
                  </a:lnTo>
                  <a:close/>
                </a:path>
                <a:path w="806450" h="798830">
                  <a:moveTo>
                    <a:pt x="395097" y="554736"/>
                  </a:moveTo>
                  <a:lnTo>
                    <a:pt x="376428" y="554736"/>
                  </a:lnTo>
                  <a:lnTo>
                    <a:pt x="387241" y="550247"/>
                  </a:lnTo>
                  <a:lnTo>
                    <a:pt x="395097" y="554736"/>
                  </a:lnTo>
                  <a:close/>
                </a:path>
                <a:path w="806450" h="798830">
                  <a:moveTo>
                    <a:pt x="796018" y="796463"/>
                  </a:moveTo>
                  <a:lnTo>
                    <a:pt x="794281" y="795473"/>
                  </a:lnTo>
                  <a:lnTo>
                    <a:pt x="776112" y="772459"/>
                  </a:lnTo>
                  <a:lnTo>
                    <a:pt x="803148" y="787908"/>
                  </a:lnTo>
                  <a:lnTo>
                    <a:pt x="796018" y="796463"/>
                  </a:lnTo>
                  <a:close/>
                </a:path>
                <a:path w="806450" h="798830">
                  <a:moveTo>
                    <a:pt x="795528" y="797051"/>
                  </a:moveTo>
                  <a:lnTo>
                    <a:pt x="794281" y="795473"/>
                  </a:lnTo>
                  <a:lnTo>
                    <a:pt x="796018" y="796463"/>
                  </a:lnTo>
                  <a:lnTo>
                    <a:pt x="795528" y="797051"/>
                  </a:lnTo>
                  <a:close/>
                </a:path>
              </a:pathLst>
            </a:custGeom>
            <a:solidFill>
              <a:srgbClr val="97B8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72668"/>
              <a:ext cx="10692384" cy="601522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8655" y="1074420"/>
              <a:ext cx="2859024" cy="1569720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866502" y="1243119"/>
            <a:ext cx="1962785" cy="88138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5600" b="1" i="1" spc="5" dirty="0">
                <a:solidFill>
                  <a:srgbClr val="FFFFFF"/>
                </a:solidFill>
                <a:latin typeface="Calibri"/>
                <a:cs typeface="Calibri"/>
              </a:rPr>
              <a:t>Global</a:t>
            </a:r>
            <a:endParaRPr sz="5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89065" y="2558317"/>
            <a:ext cx="10018395" cy="39966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299"/>
              </a:lnSpc>
              <a:spcBef>
                <a:spcPts val="95"/>
              </a:spcBef>
            </a:pP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Com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 nuvem,</a:t>
            </a:r>
            <a:r>
              <a:rPr sz="280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é possível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implantar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7E7E7E"/>
                </a:solidFill>
                <a:latin typeface="Calibri"/>
                <a:cs typeface="Calibri"/>
              </a:rPr>
              <a:t>facilmente</a:t>
            </a:r>
            <a:r>
              <a:rPr sz="2800" spc="2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7E7E7E"/>
                </a:solidFill>
                <a:latin typeface="Calibri"/>
                <a:cs typeface="Calibri"/>
              </a:rPr>
              <a:t>arquiteturas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7E7E7E"/>
                </a:solidFill>
                <a:latin typeface="Calibri"/>
                <a:cs typeface="Calibri"/>
              </a:rPr>
              <a:t>em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 vários </a:t>
            </a:r>
            <a:r>
              <a:rPr sz="2800" spc="-6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locais</a:t>
            </a:r>
            <a:r>
              <a:rPr sz="28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físicos</a:t>
            </a:r>
            <a:r>
              <a:rPr sz="28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ao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 redor</a:t>
            </a:r>
            <a:r>
              <a:rPr sz="280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7E7E7E"/>
                </a:solidFill>
                <a:latin typeface="Calibri"/>
                <a:cs typeface="Calibri"/>
              </a:rPr>
              <a:t>do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mundo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com</a:t>
            </a:r>
            <a:r>
              <a:rPr sz="280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apenas</a:t>
            </a:r>
            <a:r>
              <a:rPr sz="280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alguns</a:t>
            </a:r>
            <a:r>
              <a:rPr sz="28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cliques.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750">
              <a:latin typeface="Calibri"/>
              <a:cs typeface="Calibri"/>
            </a:endParaRPr>
          </a:p>
          <a:p>
            <a:pPr marL="242570" marR="231775" algn="ctr">
              <a:lnSpc>
                <a:spcPct val="100400"/>
              </a:lnSpc>
              <a:spcBef>
                <a:spcPts val="5"/>
              </a:spcBef>
            </a:pPr>
            <a:r>
              <a:rPr sz="2800" spc="5" dirty="0">
                <a:solidFill>
                  <a:srgbClr val="7E7E7E"/>
                </a:solidFill>
                <a:latin typeface="Calibri"/>
                <a:cs typeface="Calibri"/>
              </a:rPr>
              <a:t>Isso</a:t>
            </a:r>
            <a:r>
              <a:rPr sz="2800" spc="-4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significa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que</a:t>
            </a:r>
            <a:r>
              <a:rPr sz="280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é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possível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se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 beneficiar</a:t>
            </a:r>
            <a:r>
              <a:rPr sz="280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7E7E7E"/>
                </a:solidFill>
                <a:latin typeface="Calibri"/>
                <a:cs typeface="Calibri"/>
              </a:rPr>
              <a:t>de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latência</a:t>
            </a:r>
            <a:r>
              <a:rPr sz="280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menor</a:t>
            </a:r>
            <a:r>
              <a:rPr sz="280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7E7E7E"/>
                </a:solidFill>
                <a:latin typeface="Calibri"/>
                <a:cs typeface="Calibri"/>
              </a:rPr>
              <a:t>uma </a:t>
            </a:r>
            <a:r>
              <a:rPr sz="2800" spc="-6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experiência</a:t>
            </a:r>
            <a:r>
              <a:rPr sz="280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melhor</a:t>
            </a:r>
            <a:r>
              <a:rPr sz="280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simples</a:t>
            </a:r>
            <a:r>
              <a:rPr sz="2800" spc="-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e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7E7E7E"/>
                </a:solidFill>
                <a:latin typeface="Calibri"/>
                <a:cs typeface="Calibri"/>
              </a:rPr>
              <a:t>por</a:t>
            </a:r>
            <a:r>
              <a:rPr sz="280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um</a:t>
            </a:r>
            <a:r>
              <a:rPr sz="280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7E7E7E"/>
                </a:solidFill>
                <a:latin typeface="Calibri"/>
                <a:cs typeface="Calibri"/>
              </a:rPr>
              <a:t>custo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mínimo.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50">
              <a:latin typeface="Calibri"/>
              <a:cs typeface="Calibri"/>
            </a:endParaRPr>
          </a:p>
          <a:p>
            <a:pPr marL="106680" marR="97155" algn="ctr">
              <a:lnSpc>
                <a:spcPct val="100200"/>
              </a:lnSpc>
              <a:spcBef>
                <a:spcPts val="5"/>
              </a:spcBef>
            </a:pP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Assim</a:t>
            </a:r>
            <a:r>
              <a:rPr sz="280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como</a:t>
            </a:r>
            <a:r>
              <a:rPr sz="2800" spc="-3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também</a:t>
            </a:r>
            <a:r>
              <a:rPr sz="280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7E7E7E"/>
                </a:solidFill>
                <a:latin typeface="Calibri"/>
                <a:cs typeface="Calibri"/>
              </a:rPr>
              <a:t>atender</a:t>
            </a:r>
            <a:r>
              <a:rPr sz="2800" spc="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demandas</a:t>
            </a:r>
            <a:r>
              <a:rPr sz="280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de</a:t>
            </a:r>
            <a:r>
              <a:rPr sz="2800" spc="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negócios</a:t>
            </a:r>
            <a:r>
              <a:rPr sz="280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com</a:t>
            </a:r>
            <a:r>
              <a:rPr sz="280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dados</a:t>
            </a:r>
            <a:r>
              <a:rPr sz="280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e </a:t>
            </a:r>
            <a:r>
              <a:rPr sz="2800" spc="-62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processamento</a:t>
            </a:r>
            <a:r>
              <a:rPr sz="2800" spc="-4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local</a:t>
            </a:r>
            <a:r>
              <a:rPr sz="280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5" dirty="0">
                <a:solidFill>
                  <a:srgbClr val="7E7E7E"/>
                </a:solidFill>
                <a:latin typeface="Calibri"/>
                <a:cs typeface="Calibri"/>
              </a:rPr>
              <a:t>dentro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7E7E7E"/>
                </a:solidFill>
                <a:latin typeface="Calibri"/>
                <a:cs typeface="Calibri"/>
              </a:rPr>
              <a:t>de</a:t>
            </a:r>
            <a:r>
              <a:rPr sz="2800" spc="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regiões</a:t>
            </a:r>
            <a:r>
              <a:rPr sz="280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obedecendo</a:t>
            </a:r>
            <a:r>
              <a:rPr sz="280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a</a:t>
            </a:r>
            <a:r>
              <a:rPr sz="280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critérios</a:t>
            </a:r>
            <a:r>
              <a:rPr sz="2800" spc="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de </a:t>
            </a:r>
            <a:r>
              <a:rPr sz="2800" spc="-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conformidade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onde</a:t>
            </a:r>
            <a:r>
              <a:rPr sz="2800" spc="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o</a:t>
            </a:r>
            <a:r>
              <a:rPr sz="2800" spc="-4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dado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7E7E7E"/>
                </a:solidFill>
                <a:latin typeface="Calibri"/>
                <a:cs typeface="Calibri"/>
              </a:rPr>
              <a:t>não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pode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spc="5" dirty="0">
                <a:solidFill>
                  <a:srgbClr val="7E7E7E"/>
                </a:solidFill>
                <a:latin typeface="Calibri"/>
                <a:cs typeface="Calibri"/>
              </a:rPr>
              <a:t>sair</a:t>
            </a:r>
            <a:r>
              <a:rPr sz="2800" spc="-15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daquele</a:t>
            </a:r>
            <a:r>
              <a:rPr sz="2800" spc="-10" dirty="0">
                <a:solidFill>
                  <a:srgbClr val="7E7E7E"/>
                </a:solidFill>
                <a:latin typeface="Calibri"/>
                <a:cs typeface="Calibri"/>
              </a:rPr>
              <a:t> </a:t>
            </a:r>
            <a:r>
              <a:rPr sz="2800" dirty="0">
                <a:solidFill>
                  <a:srgbClr val="7E7E7E"/>
                </a:solidFill>
                <a:latin typeface="Calibri"/>
                <a:cs typeface="Calibri"/>
              </a:rPr>
              <a:t>país.</a:t>
            </a:r>
            <a:endParaRPr sz="2800">
              <a:latin typeface="Calibri"/>
              <a:cs typeface="Calibri"/>
            </a:endParaRPr>
          </a:p>
          <a:p>
            <a:pPr marL="24765">
              <a:lnSpc>
                <a:spcPct val="100000"/>
              </a:lnSpc>
              <a:spcBef>
                <a:spcPts val="280"/>
              </a:spcBef>
            </a:pPr>
            <a:r>
              <a:rPr sz="550" spc="20" dirty="0">
                <a:solidFill>
                  <a:srgbClr val="646D79"/>
                </a:solidFill>
                <a:latin typeface="Calibri"/>
                <a:cs typeface="Calibri"/>
              </a:rPr>
              <a:t>CCP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646D79"/>
                </a:solidFill>
                <a:latin typeface="Calibri"/>
                <a:cs typeface="Calibri"/>
              </a:rPr>
              <a:t>–</a:t>
            </a:r>
            <a:r>
              <a:rPr sz="550" spc="-10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20" dirty="0">
                <a:solidFill>
                  <a:srgbClr val="646D79"/>
                </a:solidFill>
                <a:latin typeface="Calibri"/>
                <a:cs typeface="Calibri"/>
              </a:rPr>
              <a:t>CLOUD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646D79"/>
                </a:solidFill>
                <a:latin typeface="Calibri"/>
                <a:cs typeface="Calibri"/>
              </a:rPr>
              <a:t>COMPUTING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6852" y="865172"/>
            <a:ext cx="8653780" cy="13093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200" i="1" dirty="0">
                <a:latin typeface="Calibri"/>
                <a:cs typeface="Calibri"/>
              </a:rPr>
              <a:t>Cloud</a:t>
            </a:r>
            <a:r>
              <a:rPr sz="4200" i="1" spc="-5" dirty="0">
                <a:latin typeface="Calibri"/>
                <a:cs typeface="Calibri"/>
              </a:rPr>
              <a:t> </a:t>
            </a:r>
            <a:r>
              <a:rPr sz="4200" i="1" dirty="0">
                <a:latin typeface="Calibri"/>
                <a:cs typeface="Calibri"/>
              </a:rPr>
              <a:t>Computing</a:t>
            </a:r>
            <a:r>
              <a:rPr sz="4200" i="1" spc="-5" dirty="0">
                <a:latin typeface="Calibri"/>
                <a:cs typeface="Calibri"/>
              </a:rPr>
              <a:t> </a:t>
            </a:r>
            <a:r>
              <a:rPr sz="4200" i="1" spc="5" dirty="0">
                <a:latin typeface="Calibri"/>
                <a:cs typeface="Calibri"/>
              </a:rPr>
              <a:t>–</a:t>
            </a:r>
            <a:r>
              <a:rPr sz="4200" i="1" spc="-20" dirty="0">
                <a:latin typeface="Calibri"/>
                <a:cs typeface="Calibri"/>
              </a:rPr>
              <a:t> </a:t>
            </a:r>
            <a:r>
              <a:rPr sz="4200" i="1" dirty="0">
                <a:latin typeface="Calibri"/>
                <a:cs typeface="Calibri"/>
              </a:rPr>
              <a:t>Principais</a:t>
            </a:r>
            <a:r>
              <a:rPr sz="4200" i="1" spc="15" dirty="0">
                <a:latin typeface="Calibri"/>
                <a:cs typeface="Calibri"/>
              </a:rPr>
              <a:t> </a:t>
            </a:r>
            <a:r>
              <a:rPr sz="4200" i="1" dirty="0">
                <a:latin typeface="Calibri"/>
                <a:cs typeface="Calibri"/>
              </a:rPr>
              <a:t>Benefícios</a:t>
            </a:r>
            <a:endParaRPr sz="4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4200" b="1" i="1" spc="-5" dirty="0">
                <a:latin typeface="Calibri"/>
                <a:cs typeface="Calibri"/>
              </a:rPr>
              <a:t>Global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69F4BED-73A6-43BB-B677-2CDA2F4556B2}"/>
              </a:ext>
            </a:extLst>
          </p:cNvPr>
          <p:cNvSpPr/>
          <p:nvPr/>
        </p:nvSpPr>
        <p:spPr>
          <a:xfrm>
            <a:off x="8851900" y="809625"/>
            <a:ext cx="16891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3943" y="6471285"/>
            <a:ext cx="805815" cy="74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50"/>
              </a:lnSpc>
            </a:pPr>
            <a:r>
              <a:rPr sz="550" spc="20" dirty="0">
                <a:solidFill>
                  <a:srgbClr val="646D79"/>
                </a:solidFill>
                <a:latin typeface="Calibri"/>
                <a:cs typeface="Calibri"/>
              </a:rPr>
              <a:t>CCP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646D79"/>
                </a:solidFill>
                <a:latin typeface="Calibri"/>
                <a:cs typeface="Calibri"/>
              </a:rPr>
              <a:t>–</a:t>
            </a:r>
            <a:r>
              <a:rPr sz="550" spc="-10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20" dirty="0">
                <a:solidFill>
                  <a:srgbClr val="646D79"/>
                </a:solidFill>
                <a:latin typeface="Calibri"/>
                <a:cs typeface="Calibri"/>
              </a:rPr>
              <a:t>CLOUD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646D79"/>
                </a:solidFill>
                <a:latin typeface="Calibri"/>
                <a:cs typeface="Calibri"/>
              </a:rPr>
              <a:t>COMPUTING</a:t>
            </a:r>
            <a:endParaRPr sz="550">
              <a:latin typeface="Calibri"/>
              <a:cs typeface="Calibr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772668"/>
            <a:ext cx="2863596" cy="6015228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3105460" y="1602754"/>
            <a:ext cx="7403465" cy="40195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5"/>
              </a:spcBef>
            </a:pPr>
            <a:r>
              <a:rPr sz="3250" i="1" spc="10" dirty="0">
                <a:solidFill>
                  <a:srgbClr val="626E72"/>
                </a:solidFill>
                <a:latin typeface="Calibri"/>
                <a:cs typeface="Calibri"/>
              </a:rPr>
              <a:t>Cloud</a:t>
            </a:r>
            <a:r>
              <a:rPr sz="3250" i="1" dirty="0">
                <a:solidFill>
                  <a:srgbClr val="626E72"/>
                </a:solidFill>
                <a:latin typeface="Calibri"/>
                <a:cs typeface="Calibri"/>
              </a:rPr>
              <a:t> computing </a:t>
            </a:r>
            <a:r>
              <a:rPr sz="3250" i="1" spc="10" dirty="0">
                <a:solidFill>
                  <a:srgbClr val="626E72"/>
                </a:solidFill>
                <a:latin typeface="Calibri"/>
                <a:cs typeface="Calibri"/>
              </a:rPr>
              <a:t>é</a:t>
            </a:r>
            <a:r>
              <a:rPr sz="3250" i="1" spc="20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3250" i="1" spc="10" dirty="0">
                <a:solidFill>
                  <a:srgbClr val="626E72"/>
                </a:solidFill>
                <a:latin typeface="Calibri"/>
                <a:cs typeface="Calibri"/>
              </a:rPr>
              <a:t>a</a:t>
            </a:r>
            <a:r>
              <a:rPr sz="3250" i="1" spc="5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3250" i="1" spc="-5" dirty="0">
                <a:solidFill>
                  <a:srgbClr val="626E72"/>
                </a:solidFill>
                <a:latin typeface="Calibri"/>
                <a:cs typeface="Calibri"/>
              </a:rPr>
              <a:t>entrega</a:t>
            </a:r>
            <a:endParaRPr sz="32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25"/>
              </a:spcBef>
            </a:pPr>
            <a:r>
              <a:rPr sz="3250" i="1" spc="5" dirty="0">
                <a:solidFill>
                  <a:srgbClr val="626E72"/>
                </a:solidFill>
                <a:latin typeface="Calibri"/>
                <a:cs typeface="Calibri"/>
              </a:rPr>
              <a:t>sob</a:t>
            </a:r>
            <a:r>
              <a:rPr sz="3250" i="1" spc="-5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3250" i="1" spc="10" dirty="0">
                <a:solidFill>
                  <a:srgbClr val="626E72"/>
                </a:solidFill>
                <a:latin typeface="Calibri"/>
                <a:cs typeface="Calibri"/>
              </a:rPr>
              <a:t>demanda</a:t>
            </a:r>
            <a:r>
              <a:rPr sz="3250" i="1" spc="25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3250" i="1" spc="5" dirty="0">
                <a:solidFill>
                  <a:srgbClr val="626E72"/>
                </a:solidFill>
                <a:latin typeface="Calibri"/>
                <a:cs typeface="Calibri"/>
              </a:rPr>
              <a:t>de</a:t>
            </a:r>
            <a:r>
              <a:rPr sz="3250" i="1" spc="-20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3250" i="1" spc="10" dirty="0">
                <a:solidFill>
                  <a:srgbClr val="626E72"/>
                </a:solidFill>
                <a:latin typeface="Calibri"/>
                <a:cs typeface="Calibri"/>
              </a:rPr>
              <a:t>serviços </a:t>
            </a:r>
            <a:r>
              <a:rPr sz="3250" i="1" dirty="0">
                <a:solidFill>
                  <a:srgbClr val="626E72"/>
                </a:solidFill>
                <a:latin typeface="Calibri"/>
                <a:cs typeface="Calibri"/>
              </a:rPr>
              <a:t>computacionais…</a:t>
            </a:r>
            <a:endParaRPr sz="32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3200">
              <a:latin typeface="Calibri"/>
              <a:cs typeface="Calibri"/>
            </a:endParaRPr>
          </a:p>
          <a:p>
            <a:pPr marL="19685" marR="10160" algn="ctr">
              <a:lnSpc>
                <a:spcPct val="100899"/>
              </a:lnSpc>
            </a:pPr>
            <a:r>
              <a:rPr sz="3250" i="1" spc="5" dirty="0">
                <a:solidFill>
                  <a:srgbClr val="626E72"/>
                </a:solidFill>
                <a:latin typeface="Calibri"/>
                <a:cs typeface="Calibri"/>
              </a:rPr>
              <a:t>desde</a:t>
            </a:r>
            <a:r>
              <a:rPr sz="3250" i="1" spc="25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3250" i="1" dirty="0">
                <a:solidFill>
                  <a:srgbClr val="626E72"/>
                </a:solidFill>
                <a:latin typeface="Calibri"/>
                <a:cs typeface="Calibri"/>
              </a:rPr>
              <a:t>aplicações</a:t>
            </a:r>
            <a:r>
              <a:rPr sz="3250" i="1" spc="-10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3250" i="1" spc="10" dirty="0">
                <a:solidFill>
                  <a:srgbClr val="626E72"/>
                </a:solidFill>
                <a:latin typeface="Calibri"/>
                <a:cs typeface="Calibri"/>
              </a:rPr>
              <a:t>a </a:t>
            </a:r>
            <a:r>
              <a:rPr sz="3250" i="1" spc="-5" dirty="0">
                <a:solidFill>
                  <a:srgbClr val="626E72"/>
                </a:solidFill>
                <a:latin typeface="Calibri"/>
                <a:cs typeface="Calibri"/>
              </a:rPr>
              <a:t>armazenamento</a:t>
            </a:r>
            <a:r>
              <a:rPr sz="3250" i="1" spc="40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3250" i="1" spc="10" dirty="0">
                <a:solidFill>
                  <a:srgbClr val="626E72"/>
                </a:solidFill>
                <a:latin typeface="Calibri"/>
                <a:cs typeface="Calibri"/>
              </a:rPr>
              <a:t>e</a:t>
            </a:r>
            <a:r>
              <a:rPr sz="3250" i="1" spc="-5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3250" i="1" spc="10" dirty="0">
                <a:solidFill>
                  <a:srgbClr val="626E72"/>
                </a:solidFill>
                <a:latin typeface="Calibri"/>
                <a:cs typeface="Calibri"/>
              </a:rPr>
              <a:t>poder </a:t>
            </a:r>
            <a:r>
              <a:rPr sz="3250" i="1" spc="-720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3250" i="1" spc="5" dirty="0">
                <a:solidFill>
                  <a:srgbClr val="626E72"/>
                </a:solidFill>
                <a:latin typeface="Calibri"/>
                <a:cs typeface="Calibri"/>
              </a:rPr>
              <a:t>de</a:t>
            </a:r>
            <a:r>
              <a:rPr sz="3250" i="1" spc="20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3250" i="1" dirty="0">
                <a:solidFill>
                  <a:srgbClr val="626E72"/>
                </a:solidFill>
                <a:latin typeface="Calibri"/>
                <a:cs typeface="Calibri"/>
              </a:rPr>
              <a:t>processamento…</a:t>
            </a:r>
            <a:endParaRPr sz="32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3200">
              <a:latin typeface="Calibri"/>
              <a:cs typeface="Calibri"/>
            </a:endParaRPr>
          </a:p>
          <a:p>
            <a:pPr marL="12065" marR="5080" indent="1905" algn="ctr">
              <a:lnSpc>
                <a:spcPct val="100899"/>
              </a:lnSpc>
            </a:pPr>
            <a:r>
              <a:rPr sz="3250" i="1" spc="-5" dirty="0">
                <a:solidFill>
                  <a:srgbClr val="626E72"/>
                </a:solidFill>
                <a:latin typeface="Calibri"/>
                <a:cs typeface="Calibri"/>
              </a:rPr>
              <a:t>tipicamente</a:t>
            </a:r>
            <a:r>
              <a:rPr sz="3250" i="1" spc="65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3250" i="1" dirty="0">
                <a:solidFill>
                  <a:srgbClr val="626E72"/>
                </a:solidFill>
                <a:latin typeface="Calibri"/>
                <a:cs typeface="Calibri"/>
              </a:rPr>
              <a:t>através</a:t>
            </a:r>
            <a:r>
              <a:rPr sz="3250" i="1" spc="65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3250" i="1" spc="5" dirty="0">
                <a:solidFill>
                  <a:srgbClr val="626E72"/>
                </a:solidFill>
                <a:latin typeface="Calibri"/>
                <a:cs typeface="Calibri"/>
              </a:rPr>
              <a:t>da</a:t>
            </a:r>
            <a:r>
              <a:rPr sz="3250" i="1" spc="80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3250" i="1" spc="-5" dirty="0">
                <a:solidFill>
                  <a:srgbClr val="626E72"/>
                </a:solidFill>
                <a:latin typeface="Calibri"/>
                <a:cs typeface="Calibri"/>
              </a:rPr>
              <a:t>internet</a:t>
            </a:r>
            <a:r>
              <a:rPr sz="3250" i="1" spc="45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3250" i="1" spc="10" dirty="0">
                <a:solidFill>
                  <a:srgbClr val="626E72"/>
                </a:solidFill>
                <a:latin typeface="Calibri"/>
                <a:cs typeface="Calibri"/>
              </a:rPr>
              <a:t>e</a:t>
            </a:r>
            <a:r>
              <a:rPr sz="3250" i="1" spc="70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3250" i="1" spc="5" dirty="0">
                <a:solidFill>
                  <a:srgbClr val="626E72"/>
                </a:solidFill>
                <a:latin typeface="Calibri"/>
                <a:cs typeface="Calibri"/>
              </a:rPr>
              <a:t>no </a:t>
            </a:r>
            <a:r>
              <a:rPr sz="3250" i="1" spc="10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3250" i="1" spc="5" dirty="0">
                <a:solidFill>
                  <a:srgbClr val="626E72"/>
                </a:solidFill>
                <a:latin typeface="Calibri"/>
                <a:cs typeface="Calibri"/>
              </a:rPr>
              <a:t>modelo </a:t>
            </a:r>
            <a:r>
              <a:rPr sz="3250" i="1" spc="10" dirty="0">
                <a:solidFill>
                  <a:srgbClr val="626E72"/>
                </a:solidFill>
                <a:latin typeface="Calibri"/>
                <a:cs typeface="Calibri"/>
              </a:rPr>
              <a:t>pay</a:t>
            </a:r>
            <a:r>
              <a:rPr sz="3250" i="1" spc="-10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3250" i="1" spc="15" dirty="0">
                <a:solidFill>
                  <a:srgbClr val="626E72"/>
                </a:solidFill>
                <a:latin typeface="Calibri"/>
                <a:cs typeface="Calibri"/>
              </a:rPr>
              <a:t>as</a:t>
            </a:r>
            <a:r>
              <a:rPr sz="3250" i="1" spc="25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3250" i="1" spc="-5" dirty="0">
                <a:solidFill>
                  <a:srgbClr val="626E72"/>
                </a:solidFill>
                <a:latin typeface="Calibri"/>
                <a:cs typeface="Calibri"/>
              </a:rPr>
              <a:t>you</a:t>
            </a:r>
            <a:r>
              <a:rPr sz="3250" i="1" spc="5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3250" i="1" spc="20" dirty="0">
                <a:solidFill>
                  <a:srgbClr val="626E72"/>
                </a:solidFill>
                <a:latin typeface="Calibri"/>
                <a:cs typeface="Calibri"/>
              </a:rPr>
              <a:t>go</a:t>
            </a:r>
            <a:r>
              <a:rPr sz="3250" i="1" spc="10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3250" i="1" dirty="0">
                <a:solidFill>
                  <a:srgbClr val="626E72"/>
                </a:solidFill>
                <a:latin typeface="Calibri"/>
                <a:cs typeface="Calibri"/>
              </a:rPr>
              <a:t>(pagar</a:t>
            </a:r>
            <a:r>
              <a:rPr sz="3250" i="1" spc="40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3250" i="1" spc="5" dirty="0">
                <a:solidFill>
                  <a:srgbClr val="626E72"/>
                </a:solidFill>
                <a:latin typeface="Calibri"/>
                <a:cs typeface="Calibri"/>
              </a:rPr>
              <a:t>pelo</a:t>
            </a:r>
            <a:r>
              <a:rPr sz="3250" i="1" spc="10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3250" i="1" dirty="0">
                <a:solidFill>
                  <a:srgbClr val="626E72"/>
                </a:solidFill>
                <a:latin typeface="Calibri"/>
                <a:cs typeface="Calibri"/>
              </a:rPr>
              <a:t>que</a:t>
            </a:r>
            <a:r>
              <a:rPr sz="3250" i="1" spc="25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3250" i="1" spc="5" dirty="0">
                <a:solidFill>
                  <a:srgbClr val="626E72"/>
                </a:solidFill>
                <a:latin typeface="Calibri"/>
                <a:cs typeface="Calibri"/>
              </a:rPr>
              <a:t>usar)</a:t>
            </a:r>
            <a:endParaRPr sz="3250">
              <a:latin typeface="Calibri"/>
              <a:cs typeface="Calibri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4FCC20AB-7E60-4482-B5E4-8B850248A9C0}"/>
              </a:ext>
            </a:extLst>
          </p:cNvPr>
          <p:cNvSpPr/>
          <p:nvPr/>
        </p:nvSpPr>
        <p:spPr>
          <a:xfrm>
            <a:off x="8851900" y="809625"/>
            <a:ext cx="16891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13943" y="6471285"/>
            <a:ext cx="805815" cy="74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550"/>
              </a:lnSpc>
            </a:pPr>
            <a:r>
              <a:rPr sz="550" spc="20" dirty="0">
                <a:solidFill>
                  <a:srgbClr val="646D79"/>
                </a:solidFill>
                <a:latin typeface="Calibri"/>
                <a:cs typeface="Calibri"/>
              </a:rPr>
              <a:t>CCP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646D79"/>
                </a:solidFill>
                <a:latin typeface="Calibri"/>
                <a:cs typeface="Calibri"/>
              </a:rPr>
              <a:t>–</a:t>
            </a:r>
            <a:r>
              <a:rPr sz="550" spc="-10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20" dirty="0">
                <a:solidFill>
                  <a:srgbClr val="646D79"/>
                </a:solidFill>
                <a:latin typeface="Calibri"/>
                <a:cs typeface="Calibri"/>
              </a:rPr>
              <a:t>CLOUD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646D79"/>
                </a:solidFill>
                <a:latin typeface="Calibri"/>
                <a:cs typeface="Calibri"/>
              </a:rPr>
              <a:t>COMPUTING</a:t>
            </a:r>
            <a:endParaRPr sz="550">
              <a:latin typeface="Calibri"/>
              <a:cs typeface="Calibr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772668"/>
            <a:ext cx="10692765" cy="6015355"/>
            <a:chOff x="0" y="772668"/>
            <a:chExt cx="10692765" cy="601535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772668"/>
              <a:ext cx="10692384" cy="6015228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35879" y="1784604"/>
              <a:ext cx="5221223" cy="4093463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673488" y="1997621"/>
            <a:ext cx="4088765" cy="32353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00299"/>
              </a:lnSpc>
              <a:spcBef>
                <a:spcPts val="95"/>
              </a:spcBef>
            </a:pPr>
            <a:r>
              <a:rPr sz="7000" spc="-120" dirty="0">
                <a:solidFill>
                  <a:srgbClr val="FFFFFF"/>
                </a:solidFill>
              </a:rPr>
              <a:t>Talvez</a:t>
            </a:r>
            <a:r>
              <a:rPr sz="7000" spc="-5" dirty="0">
                <a:solidFill>
                  <a:srgbClr val="FFFFFF"/>
                </a:solidFill>
              </a:rPr>
              <a:t> </a:t>
            </a:r>
            <a:r>
              <a:rPr sz="7000" spc="-15" dirty="0">
                <a:solidFill>
                  <a:srgbClr val="FFFFFF"/>
                </a:solidFill>
              </a:rPr>
              <a:t>você </a:t>
            </a:r>
            <a:r>
              <a:rPr sz="7000" spc="-1570" dirty="0">
                <a:solidFill>
                  <a:srgbClr val="FFFFFF"/>
                </a:solidFill>
              </a:rPr>
              <a:t> </a:t>
            </a:r>
            <a:r>
              <a:rPr sz="7000" spc="5" dirty="0">
                <a:solidFill>
                  <a:srgbClr val="FFFFFF"/>
                </a:solidFill>
              </a:rPr>
              <a:t>já</a:t>
            </a:r>
            <a:r>
              <a:rPr sz="7000" spc="15" dirty="0">
                <a:solidFill>
                  <a:srgbClr val="FFFFFF"/>
                </a:solidFill>
              </a:rPr>
              <a:t> </a:t>
            </a:r>
            <a:r>
              <a:rPr sz="7000" spc="-45" dirty="0">
                <a:solidFill>
                  <a:srgbClr val="FFFFFF"/>
                </a:solidFill>
              </a:rPr>
              <a:t>usava</a:t>
            </a:r>
            <a:r>
              <a:rPr sz="7000" spc="15" dirty="0">
                <a:solidFill>
                  <a:srgbClr val="FFFFFF"/>
                </a:solidFill>
              </a:rPr>
              <a:t> </a:t>
            </a:r>
            <a:r>
              <a:rPr sz="7000" spc="10" dirty="0">
                <a:solidFill>
                  <a:srgbClr val="FFFFFF"/>
                </a:solidFill>
              </a:rPr>
              <a:t>e </a:t>
            </a:r>
            <a:r>
              <a:rPr sz="7000" spc="15" dirty="0">
                <a:solidFill>
                  <a:srgbClr val="FFFFFF"/>
                </a:solidFill>
              </a:rPr>
              <a:t> </a:t>
            </a:r>
            <a:r>
              <a:rPr sz="7000" spc="-5" dirty="0">
                <a:solidFill>
                  <a:srgbClr val="FFFFFF"/>
                </a:solidFill>
              </a:rPr>
              <a:t>não</a:t>
            </a:r>
            <a:r>
              <a:rPr sz="7000" spc="-20" dirty="0">
                <a:solidFill>
                  <a:srgbClr val="FFFFFF"/>
                </a:solidFill>
              </a:rPr>
              <a:t> </a:t>
            </a:r>
            <a:r>
              <a:rPr sz="7000" spc="5" dirty="0">
                <a:solidFill>
                  <a:srgbClr val="FFFFFF"/>
                </a:solidFill>
              </a:rPr>
              <a:t>sabia!!</a:t>
            </a:r>
            <a:endParaRPr sz="7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57521" y="2348293"/>
            <a:ext cx="2139289" cy="41592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12368" y="5068498"/>
            <a:ext cx="3081710" cy="114276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12907" y="2986958"/>
            <a:ext cx="3978438" cy="974050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303275" y="2537460"/>
            <a:ext cx="5573395" cy="2146300"/>
            <a:chOff x="303275" y="2537460"/>
            <a:chExt cx="5573395" cy="2146300"/>
          </a:xfrm>
        </p:grpSpPr>
        <p:pic>
          <p:nvPicPr>
            <p:cNvPr id="6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38372" y="2884932"/>
              <a:ext cx="2138171" cy="164591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03275" y="3302508"/>
              <a:ext cx="2630424" cy="138074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24455" y="2537460"/>
              <a:ext cx="1833371" cy="1133856"/>
            </a:xfrm>
            <a:prstGeom prst="rect">
              <a:avLst/>
            </a:prstGeom>
          </p:spPr>
        </p:pic>
      </p:grpSp>
      <p:pic>
        <p:nvPicPr>
          <p:cNvPr id="9" name="object 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990588" y="2100072"/>
            <a:ext cx="3342132" cy="635508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5931407" y="4588764"/>
            <a:ext cx="4517135" cy="1383791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86852" y="865172"/>
            <a:ext cx="6597015" cy="1309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100"/>
              </a:spcBef>
            </a:pPr>
            <a:r>
              <a:rPr sz="4200" i="1" spc="-5" dirty="0">
                <a:latin typeface="Calibri"/>
                <a:cs typeface="Calibri"/>
              </a:rPr>
              <a:t>Provavelmente </a:t>
            </a:r>
            <a:r>
              <a:rPr sz="4200" i="1" spc="-15" dirty="0">
                <a:latin typeface="Calibri"/>
                <a:cs typeface="Calibri"/>
              </a:rPr>
              <a:t>você </a:t>
            </a:r>
            <a:r>
              <a:rPr sz="4200" i="1" dirty="0">
                <a:latin typeface="Calibri"/>
                <a:cs typeface="Calibri"/>
              </a:rPr>
              <a:t>já </a:t>
            </a:r>
            <a:r>
              <a:rPr sz="4200" i="1" spc="-5" dirty="0">
                <a:latin typeface="Calibri"/>
                <a:cs typeface="Calibri"/>
              </a:rPr>
              <a:t>utilizou </a:t>
            </a:r>
            <a:r>
              <a:rPr sz="4200" i="1" spc="-935" dirty="0">
                <a:latin typeface="Calibri"/>
                <a:cs typeface="Calibri"/>
              </a:rPr>
              <a:t> </a:t>
            </a:r>
            <a:r>
              <a:rPr sz="4200" i="1" spc="-5" dirty="0">
                <a:latin typeface="Calibri"/>
                <a:cs typeface="Calibri"/>
              </a:rPr>
              <a:t>um</a:t>
            </a:r>
            <a:r>
              <a:rPr sz="4200" i="1" spc="10" dirty="0">
                <a:latin typeface="Calibri"/>
                <a:cs typeface="Calibri"/>
              </a:rPr>
              <a:t> </a:t>
            </a:r>
            <a:r>
              <a:rPr sz="4200" i="1" spc="5" dirty="0">
                <a:latin typeface="Calibri"/>
                <a:cs typeface="Calibri"/>
              </a:rPr>
              <a:t>desses</a:t>
            </a:r>
            <a:r>
              <a:rPr sz="4200" i="1" spc="15" dirty="0">
                <a:latin typeface="Calibri"/>
                <a:cs typeface="Calibri"/>
              </a:rPr>
              <a:t> </a:t>
            </a:r>
            <a:r>
              <a:rPr sz="4200" i="1" dirty="0">
                <a:latin typeface="Calibri"/>
                <a:cs typeface="Calibri"/>
              </a:rPr>
              <a:t>serviços</a:t>
            </a:r>
            <a:endParaRPr sz="42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3966504" y="5117592"/>
            <a:ext cx="1507616" cy="964691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301243" y="6458585"/>
            <a:ext cx="831215" cy="100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50"/>
              </a:lnSpc>
            </a:pPr>
            <a:r>
              <a:rPr sz="550" spc="20" dirty="0">
                <a:solidFill>
                  <a:srgbClr val="646D79"/>
                </a:solidFill>
                <a:latin typeface="Calibri"/>
                <a:cs typeface="Calibri"/>
              </a:rPr>
              <a:t>CCP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646D79"/>
                </a:solidFill>
                <a:latin typeface="Calibri"/>
                <a:cs typeface="Calibri"/>
              </a:rPr>
              <a:t>–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20" dirty="0">
                <a:solidFill>
                  <a:srgbClr val="646D79"/>
                </a:solidFill>
                <a:latin typeface="Calibri"/>
                <a:cs typeface="Calibri"/>
              </a:rPr>
              <a:t>CLOUD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646D79"/>
                </a:solidFill>
                <a:latin typeface="Calibri"/>
                <a:cs typeface="Calibri"/>
              </a:rPr>
              <a:t>COMPUTING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645F6DD2-B287-46A9-B250-BB12B577C220}"/>
              </a:ext>
            </a:extLst>
          </p:cNvPr>
          <p:cNvSpPr/>
          <p:nvPr/>
        </p:nvSpPr>
        <p:spPr>
          <a:xfrm>
            <a:off x="8851900" y="809625"/>
            <a:ext cx="16891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8704" y="2674619"/>
            <a:ext cx="10162540" cy="3352800"/>
            <a:chOff x="298704" y="2674619"/>
            <a:chExt cx="10162540" cy="33528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8704" y="2927603"/>
              <a:ext cx="4190999" cy="2627376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511039" y="2674619"/>
              <a:ext cx="5949696" cy="33528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86852" y="865172"/>
            <a:ext cx="2914015" cy="13093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200"/>
              </a:lnSpc>
              <a:spcBef>
                <a:spcPts val="100"/>
              </a:spcBef>
            </a:pPr>
            <a:r>
              <a:rPr sz="4200" i="1" spc="-5" dirty="0">
                <a:latin typeface="Calibri"/>
                <a:cs typeface="Calibri"/>
              </a:rPr>
              <a:t>Ambientes </a:t>
            </a:r>
            <a:r>
              <a:rPr sz="4200" i="1" dirty="0">
                <a:latin typeface="Calibri"/>
                <a:cs typeface="Calibri"/>
              </a:rPr>
              <a:t> </a:t>
            </a:r>
            <a:r>
              <a:rPr sz="4200" i="1" spc="15" dirty="0">
                <a:latin typeface="Calibri"/>
                <a:cs typeface="Calibri"/>
              </a:rPr>
              <a:t>On</a:t>
            </a:r>
            <a:r>
              <a:rPr sz="4200" i="1" spc="-125" dirty="0">
                <a:latin typeface="Calibri"/>
                <a:cs typeface="Calibri"/>
              </a:rPr>
              <a:t> </a:t>
            </a:r>
            <a:r>
              <a:rPr sz="4200" i="1" spc="5" dirty="0">
                <a:latin typeface="Calibri"/>
                <a:cs typeface="Calibri"/>
              </a:rPr>
              <a:t>Premisses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1243" y="6458585"/>
            <a:ext cx="831215" cy="100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50"/>
              </a:lnSpc>
            </a:pPr>
            <a:r>
              <a:rPr sz="550" spc="20" dirty="0">
                <a:solidFill>
                  <a:srgbClr val="646D79"/>
                </a:solidFill>
                <a:latin typeface="Calibri"/>
                <a:cs typeface="Calibri"/>
              </a:rPr>
              <a:t>CCP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646D79"/>
                </a:solidFill>
                <a:latin typeface="Calibri"/>
                <a:cs typeface="Calibri"/>
              </a:rPr>
              <a:t>–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20" dirty="0">
                <a:solidFill>
                  <a:srgbClr val="646D79"/>
                </a:solidFill>
                <a:latin typeface="Calibri"/>
                <a:cs typeface="Calibri"/>
              </a:rPr>
              <a:t>CLOUD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646D79"/>
                </a:solidFill>
                <a:latin typeface="Calibri"/>
                <a:cs typeface="Calibri"/>
              </a:rPr>
              <a:t>COMPUTING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E8777B8-866A-4BA4-BC29-D78194219E0D}"/>
              </a:ext>
            </a:extLst>
          </p:cNvPr>
          <p:cNvSpPr/>
          <p:nvPr/>
        </p:nvSpPr>
        <p:spPr>
          <a:xfrm>
            <a:off x="8851900" y="809625"/>
            <a:ext cx="16891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852" y="865172"/>
            <a:ext cx="5326380" cy="13093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200" i="1" spc="-5" dirty="0">
                <a:latin typeface="Calibri"/>
                <a:cs typeface="Calibri"/>
              </a:rPr>
              <a:t>Ambientes</a:t>
            </a:r>
            <a:r>
              <a:rPr sz="4200" i="1" spc="-15" dirty="0">
                <a:latin typeface="Calibri"/>
                <a:cs typeface="Calibri"/>
              </a:rPr>
              <a:t> </a:t>
            </a:r>
            <a:r>
              <a:rPr sz="4200" i="1" spc="-5" dirty="0">
                <a:latin typeface="Calibri"/>
                <a:cs typeface="Calibri"/>
              </a:rPr>
              <a:t>On</a:t>
            </a:r>
            <a:r>
              <a:rPr sz="4200" i="1" spc="-35" dirty="0">
                <a:latin typeface="Calibri"/>
                <a:cs typeface="Calibri"/>
              </a:rPr>
              <a:t> </a:t>
            </a:r>
            <a:r>
              <a:rPr sz="4200" i="1" dirty="0">
                <a:latin typeface="Calibri"/>
                <a:cs typeface="Calibri"/>
              </a:rPr>
              <a:t>Premisses</a:t>
            </a:r>
            <a:endParaRPr sz="4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4200" b="1" i="1" spc="5" dirty="0">
                <a:latin typeface="Calibri"/>
                <a:cs typeface="Calibri"/>
              </a:rPr>
              <a:t>O</a:t>
            </a:r>
            <a:r>
              <a:rPr sz="4200" b="1" i="1" spc="-40" dirty="0">
                <a:latin typeface="Calibri"/>
                <a:cs typeface="Calibri"/>
              </a:rPr>
              <a:t> </a:t>
            </a:r>
            <a:r>
              <a:rPr sz="4200" b="1" i="1" spc="10" dirty="0">
                <a:latin typeface="Calibri"/>
                <a:cs typeface="Calibri"/>
              </a:rPr>
              <a:t>que</a:t>
            </a:r>
            <a:r>
              <a:rPr sz="4200" b="1" i="1" spc="-15" dirty="0">
                <a:latin typeface="Calibri"/>
                <a:cs typeface="Calibri"/>
              </a:rPr>
              <a:t> </a:t>
            </a:r>
            <a:r>
              <a:rPr sz="4200" b="1" i="1" spc="-5" dirty="0">
                <a:latin typeface="Calibri"/>
                <a:cs typeface="Calibri"/>
              </a:rPr>
              <a:t>significa??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1243" y="6458585"/>
            <a:ext cx="831215" cy="100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50"/>
              </a:lnSpc>
            </a:pPr>
            <a:r>
              <a:rPr sz="550" spc="20" dirty="0">
                <a:solidFill>
                  <a:srgbClr val="646D79"/>
                </a:solidFill>
                <a:latin typeface="Calibri"/>
                <a:cs typeface="Calibri"/>
              </a:rPr>
              <a:t>CCP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646D79"/>
                </a:solidFill>
                <a:latin typeface="Calibri"/>
                <a:cs typeface="Calibri"/>
              </a:rPr>
              <a:t>–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20" dirty="0">
                <a:solidFill>
                  <a:srgbClr val="646D79"/>
                </a:solidFill>
                <a:latin typeface="Calibri"/>
                <a:cs typeface="Calibri"/>
              </a:rPr>
              <a:t>CLOUD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646D79"/>
                </a:solidFill>
                <a:latin typeface="Calibri"/>
                <a:cs typeface="Calibri"/>
              </a:rPr>
              <a:t>COMPUTING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6030" y="2485183"/>
            <a:ext cx="8500110" cy="344995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800" i="1" dirty="0">
                <a:solidFill>
                  <a:srgbClr val="626E72"/>
                </a:solidFill>
                <a:latin typeface="Calibri"/>
                <a:cs typeface="Calibri"/>
              </a:rPr>
              <a:t>Cloud</a:t>
            </a:r>
            <a:r>
              <a:rPr sz="2800" i="1" spc="-10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626E72"/>
                </a:solidFill>
                <a:latin typeface="Calibri"/>
                <a:cs typeface="Calibri"/>
              </a:rPr>
              <a:t>computing</a:t>
            </a:r>
            <a:r>
              <a:rPr sz="2800" i="1" spc="40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626E72"/>
                </a:solidFill>
                <a:latin typeface="Calibri"/>
                <a:cs typeface="Calibri"/>
              </a:rPr>
              <a:t>é</a:t>
            </a:r>
            <a:r>
              <a:rPr sz="2800" i="1" spc="-15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626E72"/>
                </a:solidFill>
                <a:latin typeface="Calibri"/>
                <a:cs typeface="Calibri"/>
              </a:rPr>
              <a:t>a</a:t>
            </a:r>
            <a:r>
              <a:rPr sz="2800" i="1" spc="-10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626E72"/>
                </a:solidFill>
                <a:latin typeface="Calibri"/>
                <a:cs typeface="Calibri"/>
              </a:rPr>
              <a:t>entrega</a:t>
            </a:r>
            <a:endParaRPr sz="2800">
              <a:latin typeface="Calibri"/>
              <a:cs typeface="Calibri"/>
            </a:endParaRPr>
          </a:p>
          <a:p>
            <a:pPr marL="635" algn="ctr">
              <a:lnSpc>
                <a:spcPct val="100000"/>
              </a:lnSpc>
              <a:spcBef>
                <a:spcPts val="15"/>
              </a:spcBef>
            </a:pPr>
            <a:r>
              <a:rPr sz="2800" i="1" dirty="0">
                <a:solidFill>
                  <a:srgbClr val="626E72"/>
                </a:solidFill>
                <a:latin typeface="Calibri"/>
                <a:cs typeface="Calibri"/>
              </a:rPr>
              <a:t>sob</a:t>
            </a:r>
            <a:r>
              <a:rPr sz="2800" i="1" spc="5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626E72"/>
                </a:solidFill>
                <a:latin typeface="Calibri"/>
                <a:cs typeface="Calibri"/>
              </a:rPr>
              <a:t>demanda</a:t>
            </a:r>
            <a:r>
              <a:rPr sz="2800" i="1" spc="10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626E72"/>
                </a:solidFill>
                <a:latin typeface="Calibri"/>
                <a:cs typeface="Calibri"/>
              </a:rPr>
              <a:t>de</a:t>
            </a:r>
            <a:r>
              <a:rPr sz="2800" i="1" dirty="0">
                <a:solidFill>
                  <a:srgbClr val="626E72"/>
                </a:solidFill>
                <a:latin typeface="Calibri"/>
                <a:cs typeface="Calibri"/>
              </a:rPr>
              <a:t> serviços</a:t>
            </a:r>
            <a:r>
              <a:rPr sz="2800" i="1" spc="25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626E72"/>
                </a:solidFill>
                <a:latin typeface="Calibri"/>
                <a:cs typeface="Calibri"/>
              </a:rPr>
              <a:t>computacionais…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2750">
              <a:latin typeface="Calibri"/>
              <a:cs typeface="Calibri"/>
            </a:endParaRPr>
          </a:p>
          <a:p>
            <a:pPr marL="867410" marR="863600" algn="ctr">
              <a:lnSpc>
                <a:spcPct val="100299"/>
              </a:lnSpc>
              <a:spcBef>
                <a:spcPts val="5"/>
              </a:spcBef>
            </a:pPr>
            <a:r>
              <a:rPr sz="2800" i="1" spc="-5" dirty="0">
                <a:solidFill>
                  <a:srgbClr val="626E72"/>
                </a:solidFill>
                <a:latin typeface="Calibri"/>
                <a:cs typeface="Calibri"/>
              </a:rPr>
              <a:t>desde</a:t>
            </a:r>
            <a:r>
              <a:rPr sz="2800" i="1" spc="10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626E72"/>
                </a:solidFill>
                <a:latin typeface="Calibri"/>
                <a:cs typeface="Calibri"/>
              </a:rPr>
              <a:t>aplicações</a:t>
            </a:r>
            <a:r>
              <a:rPr sz="2800" i="1" spc="35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626E72"/>
                </a:solidFill>
                <a:latin typeface="Calibri"/>
                <a:cs typeface="Calibri"/>
              </a:rPr>
              <a:t>a</a:t>
            </a:r>
            <a:r>
              <a:rPr sz="2800" i="1" spc="-5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800" i="1" spc="-10" dirty="0">
                <a:solidFill>
                  <a:srgbClr val="626E72"/>
                </a:solidFill>
                <a:latin typeface="Calibri"/>
                <a:cs typeface="Calibri"/>
              </a:rPr>
              <a:t>armazenamento</a:t>
            </a:r>
            <a:r>
              <a:rPr sz="2800" i="1" spc="80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626E72"/>
                </a:solidFill>
                <a:latin typeface="Calibri"/>
                <a:cs typeface="Calibri"/>
              </a:rPr>
              <a:t>e</a:t>
            </a:r>
            <a:r>
              <a:rPr sz="2800" i="1" spc="-10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626E72"/>
                </a:solidFill>
                <a:latin typeface="Calibri"/>
                <a:cs typeface="Calibri"/>
              </a:rPr>
              <a:t>poder</a:t>
            </a:r>
            <a:r>
              <a:rPr sz="2800" i="1" spc="25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626E72"/>
                </a:solidFill>
                <a:latin typeface="Calibri"/>
                <a:cs typeface="Calibri"/>
              </a:rPr>
              <a:t>de </a:t>
            </a:r>
            <a:r>
              <a:rPr sz="2800" i="1" spc="-620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800" i="1" spc="-10" dirty="0">
                <a:solidFill>
                  <a:srgbClr val="626E72"/>
                </a:solidFill>
                <a:latin typeface="Calibri"/>
                <a:cs typeface="Calibri"/>
              </a:rPr>
              <a:t>processamento…</a:t>
            </a:r>
            <a:endParaRPr sz="2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750">
              <a:latin typeface="Calibri"/>
              <a:cs typeface="Calibri"/>
            </a:endParaRPr>
          </a:p>
          <a:p>
            <a:pPr marL="12065" marR="5080" algn="ctr">
              <a:lnSpc>
                <a:spcPct val="100299"/>
              </a:lnSpc>
            </a:pPr>
            <a:r>
              <a:rPr sz="2800" i="1" spc="-10" dirty="0">
                <a:solidFill>
                  <a:srgbClr val="626E72"/>
                </a:solidFill>
                <a:latin typeface="Calibri"/>
                <a:cs typeface="Calibri"/>
              </a:rPr>
              <a:t>tipicamente</a:t>
            </a:r>
            <a:r>
              <a:rPr sz="2800" i="1" spc="15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626E72"/>
                </a:solidFill>
                <a:latin typeface="Calibri"/>
                <a:cs typeface="Calibri"/>
              </a:rPr>
              <a:t>através</a:t>
            </a:r>
            <a:r>
              <a:rPr sz="2800" i="1" spc="45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626E72"/>
                </a:solidFill>
                <a:latin typeface="Calibri"/>
                <a:cs typeface="Calibri"/>
              </a:rPr>
              <a:t>da</a:t>
            </a:r>
            <a:r>
              <a:rPr sz="2800" i="1" spc="5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800" i="1" spc="-10" dirty="0">
                <a:solidFill>
                  <a:srgbClr val="626E72"/>
                </a:solidFill>
                <a:latin typeface="Calibri"/>
                <a:cs typeface="Calibri"/>
              </a:rPr>
              <a:t>internet</a:t>
            </a:r>
            <a:r>
              <a:rPr sz="2800" i="1" spc="-5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626E72"/>
                </a:solidFill>
                <a:latin typeface="Calibri"/>
                <a:cs typeface="Calibri"/>
              </a:rPr>
              <a:t>e</a:t>
            </a:r>
            <a:r>
              <a:rPr sz="2800" i="1" spc="-5" dirty="0">
                <a:solidFill>
                  <a:srgbClr val="626E72"/>
                </a:solidFill>
                <a:latin typeface="Calibri"/>
                <a:cs typeface="Calibri"/>
              </a:rPr>
              <a:t> no</a:t>
            </a:r>
            <a:r>
              <a:rPr sz="2800" i="1" spc="35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626E72"/>
                </a:solidFill>
                <a:latin typeface="Calibri"/>
                <a:cs typeface="Calibri"/>
              </a:rPr>
              <a:t>modelo</a:t>
            </a:r>
            <a:r>
              <a:rPr sz="2800" i="1" spc="35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800" i="1" spc="-10" dirty="0">
                <a:solidFill>
                  <a:srgbClr val="626E72"/>
                </a:solidFill>
                <a:latin typeface="Calibri"/>
                <a:cs typeface="Calibri"/>
              </a:rPr>
              <a:t>pay</a:t>
            </a:r>
            <a:r>
              <a:rPr sz="2800" i="1" spc="20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626E72"/>
                </a:solidFill>
                <a:latin typeface="Calibri"/>
                <a:cs typeface="Calibri"/>
              </a:rPr>
              <a:t>as</a:t>
            </a:r>
            <a:r>
              <a:rPr sz="2800" i="1" spc="20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626E72"/>
                </a:solidFill>
                <a:latin typeface="Calibri"/>
                <a:cs typeface="Calibri"/>
              </a:rPr>
              <a:t>you</a:t>
            </a:r>
            <a:r>
              <a:rPr sz="2800" i="1" spc="30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626E72"/>
                </a:solidFill>
                <a:latin typeface="Calibri"/>
                <a:cs typeface="Calibri"/>
              </a:rPr>
              <a:t>go </a:t>
            </a:r>
            <a:r>
              <a:rPr sz="2800" i="1" spc="-620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626E72"/>
                </a:solidFill>
                <a:latin typeface="Calibri"/>
                <a:cs typeface="Calibri"/>
              </a:rPr>
              <a:t>(pagar</a:t>
            </a:r>
            <a:r>
              <a:rPr sz="2800" i="1" spc="25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800" i="1" dirty="0">
                <a:solidFill>
                  <a:srgbClr val="626E72"/>
                </a:solidFill>
                <a:latin typeface="Calibri"/>
                <a:cs typeface="Calibri"/>
              </a:rPr>
              <a:t>pelo</a:t>
            </a:r>
            <a:r>
              <a:rPr sz="2800" i="1" spc="30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800" i="1" spc="-10" dirty="0">
                <a:solidFill>
                  <a:srgbClr val="626E72"/>
                </a:solidFill>
                <a:latin typeface="Calibri"/>
                <a:cs typeface="Calibri"/>
              </a:rPr>
              <a:t>que</a:t>
            </a:r>
            <a:r>
              <a:rPr sz="2800" i="1" spc="15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800" i="1" spc="-5" dirty="0">
                <a:solidFill>
                  <a:srgbClr val="626E72"/>
                </a:solidFill>
                <a:latin typeface="Calibri"/>
                <a:cs typeface="Calibri"/>
              </a:rPr>
              <a:t>usar)</a:t>
            </a:r>
            <a:endParaRPr sz="2800">
              <a:latin typeface="Calibri"/>
              <a:cs typeface="Calibri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2D46CED-B9AA-4324-BA16-E119D4B2F414}"/>
              </a:ext>
            </a:extLst>
          </p:cNvPr>
          <p:cNvSpPr/>
          <p:nvPr/>
        </p:nvSpPr>
        <p:spPr>
          <a:xfrm>
            <a:off x="8851900" y="809625"/>
            <a:ext cx="16891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852" y="865172"/>
            <a:ext cx="2914015" cy="13093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200" i="1" spc="15" dirty="0">
                <a:latin typeface="Calibri"/>
                <a:cs typeface="Calibri"/>
              </a:rPr>
              <a:t>On</a:t>
            </a:r>
            <a:r>
              <a:rPr sz="4200" i="1" spc="-120" dirty="0">
                <a:latin typeface="Calibri"/>
                <a:cs typeface="Calibri"/>
              </a:rPr>
              <a:t> </a:t>
            </a:r>
            <a:r>
              <a:rPr sz="4200" i="1" spc="5" dirty="0">
                <a:latin typeface="Calibri"/>
                <a:cs typeface="Calibri"/>
              </a:rPr>
              <a:t>Premisses</a:t>
            </a:r>
            <a:endParaRPr sz="4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4200" b="1" i="1" spc="-30" dirty="0">
                <a:latin typeface="Calibri"/>
                <a:cs typeface="Calibri"/>
              </a:rPr>
              <a:t>Vantagens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1243" y="6458585"/>
            <a:ext cx="831215" cy="100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50"/>
              </a:lnSpc>
            </a:pPr>
            <a:r>
              <a:rPr sz="550" spc="20" dirty="0">
                <a:solidFill>
                  <a:srgbClr val="646D79"/>
                </a:solidFill>
                <a:latin typeface="Calibri"/>
                <a:cs typeface="Calibri"/>
              </a:rPr>
              <a:t>CCP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646D79"/>
                </a:solidFill>
                <a:latin typeface="Calibri"/>
                <a:cs typeface="Calibri"/>
              </a:rPr>
              <a:t>–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20" dirty="0">
                <a:solidFill>
                  <a:srgbClr val="646D79"/>
                </a:solidFill>
                <a:latin typeface="Calibri"/>
                <a:cs typeface="Calibri"/>
              </a:rPr>
              <a:t>CLOUD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646D79"/>
                </a:solidFill>
                <a:latin typeface="Calibri"/>
                <a:cs typeface="Calibri"/>
              </a:rPr>
              <a:t>COMPUTING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8966" y="2433176"/>
            <a:ext cx="8409305" cy="2700655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413384" indent="-401320">
              <a:lnSpc>
                <a:spcPct val="100000"/>
              </a:lnSpc>
              <a:spcBef>
                <a:spcPts val="1495"/>
              </a:spcBef>
              <a:buClr>
                <a:srgbClr val="BF0000"/>
              </a:buClr>
              <a:buFont typeface="Wingdings"/>
              <a:buChar char=""/>
              <a:tabLst>
                <a:tab pos="413384" algn="l"/>
                <a:tab pos="414020" algn="l"/>
              </a:tabLst>
            </a:pPr>
            <a:r>
              <a:rPr sz="2350" spc="-15" dirty="0">
                <a:solidFill>
                  <a:srgbClr val="626E72"/>
                </a:solidFill>
                <a:latin typeface="Calibri"/>
                <a:cs typeface="Calibri"/>
              </a:rPr>
              <a:t>Liberdade</a:t>
            </a:r>
            <a:r>
              <a:rPr sz="2350" spc="35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350" spc="-30" dirty="0">
                <a:solidFill>
                  <a:srgbClr val="626E72"/>
                </a:solidFill>
                <a:latin typeface="Calibri"/>
                <a:cs typeface="Calibri"/>
              </a:rPr>
              <a:t>para</a:t>
            </a:r>
            <a:r>
              <a:rPr sz="2350" spc="35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350" spc="-20" dirty="0">
                <a:solidFill>
                  <a:srgbClr val="626E72"/>
                </a:solidFill>
                <a:latin typeface="Calibri"/>
                <a:cs typeface="Calibri"/>
              </a:rPr>
              <a:t>customizar</a:t>
            </a:r>
            <a:r>
              <a:rPr sz="2350" spc="30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350" spc="-25" dirty="0">
                <a:solidFill>
                  <a:srgbClr val="626E72"/>
                </a:solidFill>
                <a:latin typeface="Calibri"/>
                <a:cs typeface="Calibri"/>
              </a:rPr>
              <a:t>hardware</a:t>
            </a:r>
            <a:r>
              <a:rPr sz="2350" spc="40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350" spc="-5" dirty="0">
                <a:solidFill>
                  <a:srgbClr val="626E72"/>
                </a:solidFill>
                <a:latin typeface="Calibri"/>
                <a:cs typeface="Calibri"/>
              </a:rPr>
              <a:t>e</a:t>
            </a:r>
            <a:r>
              <a:rPr sz="2350" spc="-15" dirty="0">
                <a:solidFill>
                  <a:srgbClr val="626E72"/>
                </a:solidFill>
                <a:latin typeface="Calibri"/>
                <a:cs typeface="Calibri"/>
              </a:rPr>
              <a:t> software</a:t>
            </a:r>
            <a:endParaRPr sz="2350">
              <a:latin typeface="Calibri"/>
              <a:cs typeface="Calibri"/>
            </a:endParaRPr>
          </a:p>
          <a:p>
            <a:pPr marL="413384" indent="-401320">
              <a:lnSpc>
                <a:spcPct val="100000"/>
              </a:lnSpc>
              <a:spcBef>
                <a:spcPts val="1390"/>
              </a:spcBef>
              <a:buClr>
                <a:srgbClr val="BF0000"/>
              </a:buClr>
              <a:buFont typeface="Wingdings"/>
              <a:buChar char=""/>
              <a:tabLst>
                <a:tab pos="413384" algn="l"/>
                <a:tab pos="414020" algn="l"/>
              </a:tabLst>
            </a:pPr>
            <a:r>
              <a:rPr sz="2350" spc="-10" dirty="0">
                <a:solidFill>
                  <a:srgbClr val="626E72"/>
                </a:solidFill>
                <a:latin typeface="Calibri"/>
                <a:cs typeface="Calibri"/>
              </a:rPr>
              <a:t>Independência</a:t>
            </a:r>
            <a:r>
              <a:rPr sz="2350" spc="55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350" spc="-15" dirty="0">
                <a:solidFill>
                  <a:srgbClr val="626E72"/>
                </a:solidFill>
                <a:latin typeface="Calibri"/>
                <a:cs typeface="Calibri"/>
              </a:rPr>
              <a:t>de</a:t>
            </a:r>
            <a:r>
              <a:rPr sz="2350" spc="10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350" spc="-10" dirty="0">
                <a:solidFill>
                  <a:srgbClr val="626E72"/>
                </a:solidFill>
                <a:latin typeface="Calibri"/>
                <a:cs typeface="Calibri"/>
              </a:rPr>
              <a:t>links</a:t>
            </a:r>
            <a:r>
              <a:rPr sz="2350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350" spc="-5" dirty="0">
                <a:solidFill>
                  <a:srgbClr val="626E72"/>
                </a:solidFill>
                <a:latin typeface="Calibri"/>
                <a:cs typeface="Calibri"/>
              </a:rPr>
              <a:t>de</a:t>
            </a:r>
            <a:r>
              <a:rPr sz="2350" spc="10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350" spc="-20" dirty="0">
                <a:solidFill>
                  <a:srgbClr val="626E72"/>
                </a:solidFill>
                <a:latin typeface="Calibri"/>
                <a:cs typeface="Calibri"/>
              </a:rPr>
              <a:t>internet</a:t>
            </a:r>
            <a:r>
              <a:rPr sz="2350" spc="40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350" spc="-5" dirty="0">
                <a:solidFill>
                  <a:srgbClr val="626E72"/>
                </a:solidFill>
                <a:latin typeface="Calibri"/>
                <a:cs typeface="Calibri"/>
              </a:rPr>
              <a:t>ou</a:t>
            </a:r>
            <a:r>
              <a:rPr sz="2350" spc="-30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350" spc="-10" dirty="0">
                <a:solidFill>
                  <a:srgbClr val="626E72"/>
                </a:solidFill>
                <a:latin typeface="Calibri"/>
                <a:cs typeface="Calibri"/>
              </a:rPr>
              <a:t>o</a:t>
            </a:r>
            <a:r>
              <a:rPr sz="2350" spc="15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350" spc="-30" dirty="0">
                <a:solidFill>
                  <a:srgbClr val="626E72"/>
                </a:solidFill>
                <a:latin typeface="Calibri"/>
                <a:cs typeface="Calibri"/>
              </a:rPr>
              <a:t>gasto</a:t>
            </a:r>
            <a:r>
              <a:rPr sz="2350" spc="10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350" spc="-20" dirty="0">
                <a:solidFill>
                  <a:srgbClr val="626E72"/>
                </a:solidFill>
                <a:latin typeface="Calibri"/>
                <a:cs typeface="Calibri"/>
              </a:rPr>
              <a:t>com</a:t>
            </a:r>
            <a:r>
              <a:rPr sz="2350" spc="5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350" spc="-10" dirty="0">
                <a:solidFill>
                  <a:srgbClr val="626E72"/>
                </a:solidFill>
                <a:latin typeface="Calibri"/>
                <a:cs typeface="Calibri"/>
              </a:rPr>
              <a:t>links</a:t>
            </a:r>
            <a:r>
              <a:rPr sz="2350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350" spc="-15" dirty="0">
                <a:solidFill>
                  <a:srgbClr val="626E72"/>
                </a:solidFill>
                <a:latin typeface="Calibri"/>
                <a:cs typeface="Calibri"/>
              </a:rPr>
              <a:t>dedicados</a:t>
            </a:r>
            <a:endParaRPr sz="2350">
              <a:latin typeface="Calibri"/>
              <a:cs typeface="Calibri"/>
            </a:endParaRPr>
          </a:p>
          <a:p>
            <a:pPr marL="413384" indent="-401320">
              <a:lnSpc>
                <a:spcPct val="100000"/>
              </a:lnSpc>
              <a:spcBef>
                <a:spcPts val="1390"/>
              </a:spcBef>
              <a:buClr>
                <a:srgbClr val="BF0000"/>
              </a:buClr>
              <a:buFont typeface="Wingdings"/>
              <a:buChar char=""/>
              <a:tabLst>
                <a:tab pos="413384" algn="l"/>
                <a:tab pos="414020" algn="l"/>
              </a:tabLst>
            </a:pPr>
            <a:r>
              <a:rPr sz="2350" spc="-10" dirty="0">
                <a:solidFill>
                  <a:srgbClr val="626E72"/>
                </a:solidFill>
                <a:latin typeface="Calibri"/>
                <a:cs typeface="Calibri"/>
              </a:rPr>
              <a:t>Maior</a:t>
            </a:r>
            <a:r>
              <a:rPr sz="2350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350" spc="-20" dirty="0">
                <a:solidFill>
                  <a:srgbClr val="626E72"/>
                </a:solidFill>
                <a:latin typeface="Calibri"/>
                <a:cs typeface="Calibri"/>
              </a:rPr>
              <a:t>controle</a:t>
            </a:r>
            <a:r>
              <a:rPr sz="2350" spc="30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350" spc="-20" dirty="0">
                <a:solidFill>
                  <a:srgbClr val="626E72"/>
                </a:solidFill>
                <a:latin typeface="Calibri"/>
                <a:cs typeface="Calibri"/>
              </a:rPr>
              <a:t>sobre</a:t>
            </a:r>
            <a:r>
              <a:rPr sz="2350" spc="5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350" spc="-10" dirty="0">
                <a:solidFill>
                  <a:srgbClr val="626E72"/>
                </a:solidFill>
                <a:latin typeface="Calibri"/>
                <a:cs typeface="Calibri"/>
              </a:rPr>
              <a:t>o</a:t>
            </a:r>
            <a:r>
              <a:rPr sz="2350" spc="-20" dirty="0">
                <a:solidFill>
                  <a:srgbClr val="626E72"/>
                </a:solidFill>
                <a:latin typeface="Calibri"/>
                <a:cs typeface="Calibri"/>
              </a:rPr>
              <a:t> parque</a:t>
            </a:r>
            <a:r>
              <a:rPr sz="2350" spc="30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350" spc="-10" dirty="0">
                <a:solidFill>
                  <a:srgbClr val="626E72"/>
                </a:solidFill>
                <a:latin typeface="Calibri"/>
                <a:cs typeface="Calibri"/>
              </a:rPr>
              <a:t>tecnológico</a:t>
            </a:r>
            <a:endParaRPr sz="2350">
              <a:latin typeface="Calibri"/>
              <a:cs typeface="Calibri"/>
            </a:endParaRPr>
          </a:p>
          <a:p>
            <a:pPr marL="413384" indent="-401320">
              <a:lnSpc>
                <a:spcPct val="100000"/>
              </a:lnSpc>
              <a:spcBef>
                <a:spcPts val="1395"/>
              </a:spcBef>
              <a:buClr>
                <a:srgbClr val="BF0000"/>
              </a:buClr>
              <a:buFont typeface="Wingdings"/>
              <a:buChar char=""/>
              <a:tabLst>
                <a:tab pos="413384" algn="l"/>
                <a:tab pos="414020" algn="l"/>
              </a:tabLst>
            </a:pPr>
            <a:r>
              <a:rPr sz="2350" spc="-20" dirty="0">
                <a:solidFill>
                  <a:srgbClr val="626E72"/>
                </a:solidFill>
                <a:latin typeface="Calibri"/>
                <a:cs typeface="Calibri"/>
              </a:rPr>
              <a:t>Baixa</a:t>
            </a:r>
            <a:r>
              <a:rPr sz="2350" spc="-5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350" spc="-15" dirty="0">
                <a:solidFill>
                  <a:srgbClr val="626E72"/>
                </a:solidFill>
                <a:latin typeface="Calibri"/>
                <a:cs typeface="Calibri"/>
              </a:rPr>
              <a:t>latência</a:t>
            </a:r>
            <a:r>
              <a:rPr sz="2350" spc="20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350" spc="-15" dirty="0">
                <a:solidFill>
                  <a:srgbClr val="626E72"/>
                </a:solidFill>
                <a:latin typeface="Calibri"/>
                <a:cs typeface="Calibri"/>
              </a:rPr>
              <a:t>(rede</a:t>
            </a:r>
            <a:r>
              <a:rPr sz="2350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350" spc="-10" dirty="0">
                <a:solidFill>
                  <a:srgbClr val="626E72"/>
                </a:solidFill>
                <a:latin typeface="Calibri"/>
                <a:cs typeface="Calibri"/>
              </a:rPr>
              <a:t>local)</a:t>
            </a:r>
            <a:endParaRPr sz="2350">
              <a:latin typeface="Calibri"/>
              <a:cs typeface="Calibri"/>
            </a:endParaRPr>
          </a:p>
          <a:p>
            <a:pPr marL="413384" indent="-401320">
              <a:lnSpc>
                <a:spcPct val="100000"/>
              </a:lnSpc>
              <a:spcBef>
                <a:spcPts val="1390"/>
              </a:spcBef>
              <a:buClr>
                <a:srgbClr val="BF0000"/>
              </a:buClr>
              <a:buFont typeface="Wingdings"/>
              <a:buChar char=""/>
              <a:tabLst>
                <a:tab pos="413384" algn="l"/>
                <a:tab pos="414020" algn="l"/>
              </a:tabLst>
            </a:pPr>
            <a:r>
              <a:rPr sz="2350" spc="-20" dirty="0">
                <a:solidFill>
                  <a:srgbClr val="626E72"/>
                </a:solidFill>
                <a:latin typeface="Calibri"/>
                <a:cs typeface="Calibri"/>
              </a:rPr>
              <a:t>Redução</a:t>
            </a:r>
            <a:r>
              <a:rPr sz="2350" spc="-10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350" spc="-5" dirty="0">
                <a:solidFill>
                  <a:srgbClr val="626E72"/>
                </a:solidFill>
                <a:latin typeface="Calibri"/>
                <a:cs typeface="Calibri"/>
              </a:rPr>
              <a:t>de</a:t>
            </a:r>
            <a:r>
              <a:rPr sz="2350" spc="-35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350" spc="-15" dirty="0">
                <a:solidFill>
                  <a:srgbClr val="626E72"/>
                </a:solidFill>
                <a:latin typeface="Calibri"/>
                <a:cs typeface="Calibri"/>
              </a:rPr>
              <a:t>exposição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377D0CC-954B-41AC-903A-F0B2EF402F2E}"/>
              </a:ext>
            </a:extLst>
          </p:cNvPr>
          <p:cNvSpPr/>
          <p:nvPr/>
        </p:nvSpPr>
        <p:spPr>
          <a:xfrm>
            <a:off x="8851900" y="809625"/>
            <a:ext cx="16891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6852" y="865172"/>
            <a:ext cx="3168015" cy="13093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200" i="1" spc="15" dirty="0">
                <a:latin typeface="Calibri"/>
                <a:cs typeface="Calibri"/>
              </a:rPr>
              <a:t>On</a:t>
            </a:r>
            <a:r>
              <a:rPr sz="4200" i="1" spc="-80" dirty="0">
                <a:latin typeface="Calibri"/>
                <a:cs typeface="Calibri"/>
              </a:rPr>
              <a:t> </a:t>
            </a:r>
            <a:r>
              <a:rPr sz="4200" i="1" spc="5" dirty="0">
                <a:latin typeface="Calibri"/>
                <a:cs typeface="Calibri"/>
              </a:rPr>
              <a:t>Premisses</a:t>
            </a:r>
            <a:endParaRPr sz="4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4200" b="1" i="1" spc="-15" dirty="0">
                <a:latin typeface="Calibri"/>
                <a:cs typeface="Calibri"/>
              </a:rPr>
              <a:t>DESvantagens</a:t>
            </a:r>
            <a:endParaRPr sz="4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1243" y="6458585"/>
            <a:ext cx="831215" cy="100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650"/>
              </a:lnSpc>
            </a:pPr>
            <a:r>
              <a:rPr sz="550" spc="20" dirty="0">
                <a:solidFill>
                  <a:srgbClr val="646D79"/>
                </a:solidFill>
                <a:latin typeface="Calibri"/>
                <a:cs typeface="Calibri"/>
              </a:rPr>
              <a:t>CCP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646D79"/>
                </a:solidFill>
                <a:latin typeface="Calibri"/>
                <a:cs typeface="Calibri"/>
              </a:rPr>
              <a:t>–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20" dirty="0">
                <a:solidFill>
                  <a:srgbClr val="646D79"/>
                </a:solidFill>
                <a:latin typeface="Calibri"/>
                <a:cs typeface="Calibri"/>
              </a:rPr>
              <a:t>CLOUD</a:t>
            </a:r>
            <a:r>
              <a:rPr sz="550" spc="-15" dirty="0">
                <a:solidFill>
                  <a:srgbClr val="646D79"/>
                </a:solidFill>
                <a:latin typeface="Calibri"/>
                <a:cs typeface="Calibri"/>
              </a:rPr>
              <a:t> </a:t>
            </a:r>
            <a:r>
              <a:rPr sz="550" spc="15" dirty="0">
                <a:solidFill>
                  <a:srgbClr val="646D79"/>
                </a:solidFill>
                <a:latin typeface="Calibri"/>
                <a:cs typeface="Calibri"/>
              </a:rPr>
              <a:t>COMPUTING</a:t>
            </a:r>
            <a:endParaRPr sz="5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8966" y="2433176"/>
            <a:ext cx="6435090" cy="3770629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413384" indent="-401320">
              <a:lnSpc>
                <a:spcPct val="100000"/>
              </a:lnSpc>
              <a:spcBef>
                <a:spcPts val="1495"/>
              </a:spcBef>
              <a:buClr>
                <a:srgbClr val="BF0000"/>
              </a:buClr>
              <a:buFont typeface="Wingdings"/>
              <a:buChar char=""/>
              <a:tabLst>
                <a:tab pos="413384" algn="l"/>
                <a:tab pos="414020" algn="l"/>
              </a:tabLst>
            </a:pPr>
            <a:r>
              <a:rPr sz="2350" spc="-15" dirty="0">
                <a:solidFill>
                  <a:srgbClr val="626E72"/>
                </a:solidFill>
                <a:latin typeface="Calibri"/>
                <a:cs typeface="Calibri"/>
              </a:rPr>
              <a:t>Custos</a:t>
            </a:r>
            <a:r>
              <a:rPr sz="2350" spc="-25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350" spc="-20" dirty="0">
                <a:solidFill>
                  <a:srgbClr val="626E72"/>
                </a:solidFill>
                <a:latin typeface="Calibri"/>
                <a:cs typeface="Calibri"/>
              </a:rPr>
              <a:t>Elevados</a:t>
            </a:r>
            <a:endParaRPr sz="2350">
              <a:latin typeface="Calibri"/>
              <a:cs typeface="Calibri"/>
            </a:endParaRPr>
          </a:p>
          <a:p>
            <a:pPr marL="413384" indent="-401320">
              <a:lnSpc>
                <a:spcPct val="100000"/>
              </a:lnSpc>
              <a:spcBef>
                <a:spcPts val="1390"/>
              </a:spcBef>
              <a:buClr>
                <a:srgbClr val="BF0000"/>
              </a:buClr>
              <a:buFont typeface="Wingdings"/>
              <a:buChar char=""/>
              <a:tabLst>
                <a:tab pos="413384" algn="l"/>
                <a:tab pos="414020" algn="l"/>
              </a:tabLst>
            </a:pPr>
            <a:r>
              <a:rPr sz="2350" spc="-10" dirty="0">
                <a:solidFill>
                  <a:srgbClr val="626E72"/>
                </a:solidFill>
                <a:latin typeface="Calibri"/>
                <a:cs typeface="Calibri"/>
              </a:rPr>
              <a:t>Necessidade</a:t>
            </a:r>
            <a:r>
              <a:rPr sz="2350" spc="30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350" spc="-5" dirty="0">
                <a:solidFill>
                  <a:srgbClr val="626E72"/>
                </a:solidFill>
                <a:latin typeface="Calibri"/>
                <a:cs typeface="Calibri"/>
              </a:rPr>
              <a:t>de</a:t>
            </a:r>
            <a:r>
              <a:rPr sz="2350" spc="-35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350" spc="-15" dirty="0">
                <a:solidFill>
                  <a:srgbClr val="626E72"/>
                </a:solidFill>
                <a:latin typeface="Calibri"/>
                <a:cs typeface="Calibri"/>
              </a:rPr>
              <a:t>manutenção</a:t>
            </a:r>
            <a:endParaRPr sz="2350">
              <a:latin typeface="Calibri"/>
              <a:cs typeface="Calibri"/>
            </a:endParaRPr>
          </a:p>
          <a:p>
            <a:pPr marL="413384" indent="-401320">
              <a:lnSpc>
                <a:spcPct val="100000"/>
              </a:lnSpc>
              <a:spcBef>
                <a:spcPts val="1390"/>
              </a:spcBef>
              <a:buClr>
                <a:srgbClr val="BF0000"/>
              </a:buClr>
              <a:buFont typeface="Wingdings"/>
              <a:buChar char=""/>
              <a:tabLst>
                <a:tab pos="413384" algn="l"/>
                <a:tab pos="414020" algn="l"/>
              </a:tabLst>
            </a:pPr>
            <a:r>
              <a:rPr sz="2350" spc="-15" dirty="0">
                <a:solidFill>
                  <a:srgbClr val="626E72"/>
                </a:solidFill>
                <a:latin typeface="Calibri"/>
                <a:cs typeface="Calibri"/>
              </a:rPr>
              <a:t>Upgrades</a:t>
            </a:r>
            <a:r>
              <a:rPr sz="2350" spc="10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350" spc="-5" dirty="0">
                <a:solidFill>
                  <a:srgbClr val="626E72"/>
                </a:solidFill>
                <a:latin typeface="Calibri"/>
                <a:cs typeface="Calibri"/>
              </a:rPr>
              <a:t>de</a:t>
            </a:r>
            <a:r>
              <a:rPr sz="2350" spc="-25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350" spc="-20" dirty="0">
                <a:solidFill>
                  <a:srgbClr val="626E72"/>
                </a:solidFill>
                <a:latin typeface="Calibri"/>
                <a:cs typeface="Calibri"/>
              </a:rPr>
              <a:t>Equipamentos</a:t>
            </a:r>
            <a:endParaRPr sz="2350">
              <a:latin typeface="Calibri"/>
              <a:cs typeface="Calibri"/>
            </a:endParaRPr>
          </a:p>
          <a:p>
            <a:pPr marL="413384" indent="-401320">
              <a:lnSpc>
                <a:spcPct val="100000"/>
              </a:lnSpc>
              <a:spcBef>
                <a:spcPts val="1395"/>
              </a:spcBef>
              <a:buClr>
                <a:srgbClr val="BF0000"/>
              </a:buClr>
              <a:buFont typeface="Wingdings"/>
              <a:buChar char=""/>
              <a:tabLst>
                <a:tab pos="413384" algn="l"/>
                <a:tab pos="414020" algn="l"/>
              </a:tabLst>
            </a:pPr>
            <a:r>
              <a:rPr sz="2350" spc="-20" dirty="0">
                <a:solidFill>
                  <a:srgbClr val="626E72"/>
                </a:solidFill>
                <a:latin typeface="Calibri"/>
                <a:cs typeface="Calibri"/>
              </a:rPr>
              <a:t>Equipe</a:t>
            </a:r>
            <a:r>
              <a:rPr sz="2350" spc="10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350" spc="-15" dirty="0">
                <a:solidFill>
                  <a:srgbClr val="626E72"/>
                </a:solidFill>
                <a:latin typeface="Calibri"/>
                <a:cs typeface="Calibri"/>
              </a:rPr>
              <a:t>técnica</a:t>
            </a:r>
            <a:r>
              <a:rPr sz="2350" spc="35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350" spc="-10" dirty="0">
                <a:solidFill>
                  <a:srgbClr val="626E72"/>
                </a:solidFill>
                <a:latin typeface="Calibri"/>
                <a:cs typeface="Calibri"/>
              </a:rPr>
              <a:t>necessária</a:t>
            </a:r>
            <a:r>
              <a:rPr sz="2350" spc="60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350" spc="-20" dirty="0">
                <a:solidFill>
                  <a:srgbClr val="626E72"/>
                </a:solidFill>
                <a:latin typeface="Calibri"/>
                <a:cs typeface="Calibri"/>
              </a:rPr>
              <a:t>para</a:t>
            </a:r>
            <a:r>
              <a:rPr sz="2350" spc="10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350" spc="-20" dirty="0">
                <a:solidFill>
                  <a:srgbClr val="626E72"/>
                </a:solidFill>
                <a:latin typeface="Calibri"/>
                <a:cs typeface="Calibri"/>
              </a:rPr>
              <a:t>administrar</a:t>
            </a:r>
            <a:endParaRPr sz="2350">
              <a:latin typeface="Calibri"/>
              <a:cs typeface="Calibri"/>
            </a:endParaRPr>
          </a:p>
          <a:p>
            <a:pPr marL="413384" indent="-401320">
              <a:lnSpc>
                <a:spcPct val="100000"/>
              </a:lnSpc>
              <a:spcBef>
                <a:spcPts val="1390"/>
              </a:spcBef>
              <a:buClr>
                <a:srgbClr val="BF0000"/>
              </a:buClr>
              <a:buFont typeface="Wingdings"/>
              <a:buChar char=""/>
              <a:tabLst>
                <a:tab pos="413384" algn="l"/>
                <a:tab pos="414020" algn="l"/>
              </a:tabLst>
            </a:pPr>
            <a:r>
              <a:rPr sz="2350" spc="-15" dirty="0">
                <a:solidFill>
                  <a:srgbClr val="626E72"/>
                </a:solidFill>
                <a:latin typeface="Calibri"/>
                <a:cs typeface="Calibri"/>
              </a:rPr>
              <a:t>Espaço</a:t>
            </a:r>
            <a:r>
              <a:rPr sz="2350" spc="5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350" spc="-15" dirty="0">
                <a:solidFill>
                  <a:srgbClr val="626E72"/>
                </a:solidFill>
                <a:latin typeface="Calibri"/>
                <a:cs typeface="Calibri"/>
              </a:rPr>
              <a:t>Físico</a:t>
            </a:r>
            <a:endParaRPr sz="2350">
              <a:latin typeface="Calibri"/>
              <a:cs typeface="Calibri"/>
            </a:endParaRPr>
          </a:p>
          <a:p>
            <a:pPr marL="413384" indent="-401320">
              <a:lnSpc>
                <a:spcPct val="100000"/>
              </a:lnSpc>
              <a:spcBef>
                <a:spcPts val="1395"/>
              </a:spcBef>
              <a:buClr>
                <a:srgbClr val="BF0000"/>
              </a:buClr>
              <a:buFont typeface="Wingdings"/>
              <a:buChar char=""/>
              <a:tabLst>
                <a:tab pos="413384" algn="l"/>
                <a:tab pos="414020" algn="l"/>
              </a:tabLst>
            </a:pPr>
            <a:r>
              <a:rPr sz="2350" spc="-15" dirty="0">
                <a:solidFill>
                  <a:srgbClr val="626E72"/>
                </a:solidFill>
                <a:latin typeface="Calibri"/>
                <a:cs typeface="Calibri"/>
              </a:rPr>
              <a:t>Complexidade</a:t>
            </a:r>
            <a:r>
              <a:rPr sz="2350" spc="25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350" spc="-5" dirty="0">
                <a:solidFill>
                  <a:srgbClr val="626E72"/>
                </a:solidFill>
                <a:latin typeface="Calibri"/>
                <a:cs typeface="Calibri"/>
              </a:rPr>
              <a:t>e</a:t>
            </a:r>
            <a:r>
              <a:rPr sz="2350" spc="-20" dirty="0">
                <a:solidFill>
                  <a:srgbClr val="626E72"/>
                </a:solidFill>
                <a:latin typeface="Calibri"/>
                <a:cs typeface="Calibri"/>
              </a:rPr>
              <a:t> Custo</a:t>
            </a:r>
            <a:r>
              <a:rPr sz="2350" spc="5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350" spc="-15" dirty="0">
                <a:solidFill>
                  <a:srgbClr val="626E72"/>
                </a:solidFill>
                <a:latin typeface="Calibri"/>
                <a:cs typeface="Calibri"/>
              </a:rPr>
              <a:t>elevador</a:t>
            </a:r>
            <a:r>
              <a:rPr sz="2350" spc="25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350" spc="-30" dirty="0">
                <a:solidFill>
                  <a:srgbClr val="626E72"/>
                </a:solidFill>
                <a:latin typeface="Calibri"/>
                <a:cs typeface="Calibri"/>
              </a:rPr>
              <a:t>para</a:t>
            </a:r>
            <a:r>
              <a:rPr sz="2350" spc="25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350" spc="-15" dirty="0">
                <a:solidFill>
                  <a:srgbClr val="626E72"/>
                </a:solidFill>
                <a:latin typeface="Calibri"/>
                <a:cs typeface="Calibri"/>
              </a:rPr>
              <a:t>contingência</a:t>
            </a:r>
            <a:endParaRPr sz="2350">
              <a:latin typeface="Calibri"/>
              <a:cs typeface="Calibri"/>
            </a:endParaRPr>
          </a:p>
          <a:p>
            <a:pPr marL="413384" indent="-401320">
              <a:lnSpc>
                <a:spcPct val="100000"/>
              </a:lnSpc>
              <a:spcBef>
                <a:spcPts val="1390"/>
              </a:spcBef>
              <a:buClr>
                <a:srgbClr val="BF0000"/>
              </a:buClr>
              <a:buFont typeface="Wingdings"/>
              <a:buChar char=""/>
              <a:tabLst>
                <a:tab pos="413384" algn="l"/>
                <a:tab pos="414020" algn="l"/>
              </a:tabLst>
            </a:pPr>
            <a:r>
              <a:rPr sz="2350" spc="-15" dirty="0">
                <a:solidFill>
                  <a:srgbClr val="626E72"/>
                </a:solidFill>
                <a:latin typeface="Calibri"/>
                <a:cs typeface="Calibri"/>
              </a:rPr>
              <a:t>Backups</a:t>
            </a:r>
            <a:r>
              <a:rPr sz="2350" spc="15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350" spc="-25" dirty="0">
                <a:solidFill>
                  <a:srgbClr val="626E72"/>
                </a:solidFill>
                <a:latin typeface="Calibri"/>
                <a:cs typeface="Calibri"/>
              </a:rPr>
              <a:t>duráveis</a:t>
            </a:r>
            <a:r>
              <a:rPr sz="2350" spc="15" dirty="0">
                <a:solidFill>
                  <a:srgbClr val="626E72"/>
                </a:solidFill>
                <a:latin typeface="Calibri"/>
                <a:cs typeface="Calibri"/>
              </a:rPr>
              <a:t> </a:t>
            </a:r>
            <a:r>
              <a:rPr sz="2350" spc="-25" dirty="0">
                <a:solidFill>
                  <a:srgbClr val="626E72"/>
                </a:solidFill>
                <a:latin typeface="Calibri"/>
                <a:cs typeface="Calibri"/>
              </a:rPr>
              <a:t>complexos</a:t>
            </a:r>
            <a:endParaRPr sz="2350">
              <a:latin typeface="Calibri"/>
              <a:cs typeface="Calibri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FD1CBC7-4452-46C2-BABF-48DEF5BBA344}"/>
              </a:ext>
            </a:extLst>
          </p:cNvPr>
          <p:cNvSpPr/>
          <p:nvPr/>
        </p:nvSpPr>
        <p:spPr>
          <a:xfrm>
            <a:off x="8851900" y="809625"/>
            <a:ext cx="1689100" cy="533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7E7E7E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</TotalTime>
  <Words>974</Words>
  <Application>Microsoft Office PowerPoint</Application>
  <PresentationFormat>Personalizar</PresentationFormat>
  <Paragraphs>137</Paragraphs>
  <Slides>28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1" baseType="lpstr">
      <vt:lpstr>Calibri</vt:lpstr>
      <vt:lpstr>Wingdings</vt:lpstr>
      <vt:lpstr>Office Theme</vt:lpstr>
      <vt:lpstr>Cloud Computing</vt:lpstr>
      <vt:lpstr>Apresentação do PowerPoint</vt:lpstr>
      <vt:lpstr>Apresentação do PowerPoint</vt:lpstr>
      <vt:lpstr>Talvez você  já usava e  não sabia!!</vt:lpstr>
      <vt:lpstr>Provavelmente você já utilizou  um desses serviços</vt:lpstr>
      <vt:lpstr>Ambientes  On Premisses</vt:lpstr>
      <vt:lpstr>Ambientes On Premisses O que significa??</vt:lpstr>
      <vt:lpstr>On Premisses Vantagens</vt:lpstr>
      <vt:lpstr>On Premisses DESvantagens</vt:lpstr>
      <vt:lpstr>Ambientes Cloud O que Significa??</vt:lpstr>
      <vt:lpstr>Ambientes Cloud Como Funciona??</vt:lpstr>
      <vt:lpstr>Cloud Computing Vantagens</vt:lpstr>
      <vt:lpstr>Cloud Computing DESvantagens</vt:lpstr>
      <vt:lpstr>Cloud Computing vs On Premisses</vt:lpstr>
      <vt:lpstr>Benefícios</vt:lpstr>
      <vt:lpstr>Cloud Computing – Principais Benefícios</vt:lpstr>
      <vt:lpstr>Custo</vt:lpstr>
      <vt:lpstr>Cloud Computing – Principais Benefícios Custo</vt:lpstr>
      <vt:lpstr>Escalabilidade</vt:lpstr>
      <vt:lpstr>Cloud Computing – Principais Benefícios Escalabilidade</vt:lpstr>
      <vt:lpstr>Confiança</vt:lpstr>
      <vt:lpstr>Cloud Computing – Principais Benefícios Confiança</vt:lpstr>
      <vt:lpstr>Performance</vt:lpstr>
      <vt:lpstr>Cloud Computing – Principais Benefícios Performance</vt:lpstr>
      <vt:lpstr>Agilidade</vt:lpstr>
      <vt:lpstr>Cloud Computing – Principais Benefícios Agilidade</vt:lpstr>
      <vt:lpstr>Global</vt:lpstr>
      <vt:lpstr>Cloud Computing – Principais Benefícios Global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PowerPoint - FIAP - Cloud Computing - Nov 2019.pptx</dc:title>
  <dc:creator>lrossi</dc:creator>
  <cp:lastModifiedBy>Matheus Oliveira</cp:lastModifiedBy>
  <cp:revision>1</cp:revision>
  <dcterms:created xsi:type="dcterms:W3CDTF">2021-08-06T17:48:44Z</dcterms:created>
  <dcterms:modified xsi:type="dcterms:W3CDTF">2021-08-06T18:04:25Z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2019-12-05T00:00:00Z</vt:filetime>
  </property>
  <property fmtid="{D5CDD505-2E9C-101B-9397-08002B2CF9AE}" pid="3" name="LastSaved">
    <vt:filetime>2021-08-06T00:00:00Z</vt:filetime>
  </property>
</Properties>
</file>